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9" r:id="rId2"/>
    <p:sldId id="256" r:id="rId3"/>
    <p:sldId id="288" r:id="rId4"/>
    <p:sldId id="260" r:id="rId5"/>
    <p:sldId id="261" r:id="rId6"/>
    <p:sldId id="262" r:id="rId7"/>
    <p:sldId id="263" r:id="rId8"/>
    <p:sldId id="285" r:id="rId9"/>
    <p:sldId id="264" r:id="rId10"/>
    <p:sldId id="284" r:id="rId11"/>
    <p:sldId id="265" r:id="rId12"/>
    <p:sldId id="266" r:id="rId13"/>
    <p:sldId id="267" r:id="rId14"/>
    <p:sldId id="286" r:id="rId15"/>
    <p:sldId id="287" r:id="rId16"/>
    <p:sldId id="28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E82"/>
    <a:srgbClr val="C59056"/>
    <a:srgbClr val="C39E6D"/>
    <a:srgbClr val="AB7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50" autoAdjust="0"/>
    <p:restoredTop sz="94613"/>
  </p:normalViewPr>
  <p:slideViewPr>
    <p:cSldViewPr snapToGrid="0">
      <p:cViewPr varScale="1">
        <p:scale>
          <a:sx n="102" d="100"/>
          <a:sy n="102" d="100"/>
        </p:scale>
        <p:origin x="19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FDD88-41C0-374C-BB84-BDEEAB053FB1}" type="datetimeFigureOut">
              <a:rPr lang="en-US" smtClean="0"/>
              <a:t>4/18/25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14FDA-A922-BE41-A669-27630C962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9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E14FDA-A922-BE41-A669-27630C9620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45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997C3-607F-62F2-EF1D-454610D66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CDA187-70E5-0393-C4B9-0EAECCF8A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5E19C-1B6A-256C-1A1E-44D613C67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08202-2F97-9C14-632E-73B713501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B0FED-A63B-6633-F551-FE1402585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65354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292D-1388-046A-A87E-BCA94A35F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021B0B-6827-D1B2-E5DC-CDCF9F15AD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50174-B7D0-09DB-9EAE-5DED3746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B9C6D-DA04-D239-C0AB-A14198700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BEA04-C88D-16F4-7453-A255A8096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51216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86D1EB-45CA-7AEF-82A9-676338C310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A0C7A-E1DB-A871-C283-FDA1C7EAF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8E496-87F3-B554-5FB8-083504965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A0567-EFCF-69B9-1B31-8C6DF675D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2B6EA-3E8D-C589-7DB6-8650B0677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49687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EDA44-18BC-2668-9C7C-5C24812DD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AF934-7CE1-7AE0-FE05-5AC1ABC5A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91996-8AF8-CD7A-A866-39EA21F47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E66A0-BBBA-7D2D-28D6-C80A5655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8E2BE-540E-CCF3-A391-6428FA005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0710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4FE2F-DB4B-702C-659B-7358B25E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47688-18B5-2A2D-91F2-2165CB2F8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FF45A-0A74-675A-3CBC-13E5310DC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92021-BCD1-BD86-71DC-F6765C1B6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D5ABC-D702-AD07-9465-17B5CD307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6615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8F508-9851-1B03-0EF9-C302FDFF6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D3D49-00BF-1F6A-BE7E-A1A7D63687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2597C-AB58-7157-47F0-B117BC0514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7E9E4-B42F-BAD7-3085-862C72336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680EF-5C2A-D10E-ECA2-280D06CA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D65E15-B66B-B267-07E3-60A0EF6F1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80283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F4B0D-A667-8002-7061-4D36401BA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11485-219D-A4A3-B8F4-8ED1686CB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51B410-7637-DDC7-B56F-C8452E5F12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68AB10-FC33-6774-96E1-D5056A4FEF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D2D31-C5A8-3F06-2DAA-0180BC043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52323A-013E-DC8B-34DD-733C38EA9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D90B7C-5F24-459B-62D5-BFDCB3EF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7B68B2-B412-79FB-1553-9663B5DA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20526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0863D-7930-088D-A307-D2D8E16D6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CA6279-799C-2034-BBD7-CC79375AB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F8248-E476-C65E-B4BC-D5403E06A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8D7B3-CDBE-E203-4BB7-BE6AE3E4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88673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2F170-72D2-29D6-2213-D3EBCA976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E8B5F-857D-2CEF-3395-C9B69893D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EC0B7-434C-8973-AF5B-CCDF54A6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17337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96396-69D0-0CFD-BDF1-A36070851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26168-26C7-5B1B-407E-10A8C8DAF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7D87B-A3E4-9617-18A7-5AC343BDA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F7D441-71B7-EE45-4F24-E3ADCF0E5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8C57DE-460D-53AF-34E9-43D251CD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CCB62-B1D1-C7FD-8ADE-EA2B8288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6564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DD94D-4657-4460-6757-C8A959344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A7ADBE-2B5E-F9C8-F5E2-43A9D926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493C4-B89A-5C58-A3EE-49C2D38D8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CB343-8D29-386C-2C76-9195A1BA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D50F9-71E5-C8BA-F660-1FF11CF70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556635-33DA-0D0F-84CF-1F4E2515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4175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77793E-F7B1-10E8-C5AF-FB7E64F9C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D5586-2691-7F55-185D-7E53809E4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8172B-C2F9-9794-723F-04670E538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01FFE2-CFB9-4705-8D22-6EC15C170B9B}" type="datetimeFigureOut">
              <a:rPr lang="es-DO" smtClean="0"/>
              <a:t>18/4/25</a:t>
            </a:fld>
            <a:endParaRPr lang="es-D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2CAC5-CE0E-CFA7-950C-FBE458528F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B1763-3A19-905D-49DC-E4E926DB7B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B3508-9326-4238-BE44-A5B3E3DC10E9}" type="slidenum">
              <a:rPr lang="es-DO" smtClean="0"/>
              <a:t>‹#›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4562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41EAA37-6C7C-D850-2862-117C609C4F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0"/>
            <a:ext cx="223613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D9B358-8CAC-03D9-2CAC-1E59C1FF43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2077" y="0"/>
            <a:ext cx="594228" cy="68580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9" name="Picture 8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1EF4B743-9E47-7BC0-502B-056B1E11CB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840" y="-279400"/>
            <a:ext cx="8094132" cy="809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03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17971-71EC-5424-6FBF-AA41DC2F1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439718E-2645-F6F6-84C5-72495E3C00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B7FD97-C069-3BAF-743B-A1BA16300B8F}"/>
              </a:ext>
            </a:extLst>
          </p:cNvPr>
          <p:cNvSpPr/>
          <p:nvPr/>
        </p:nvSpPr>
        <p:spPr>
          <a:xfrm>
            <a:off x="0" y="1746429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BCC7F9-5F67-12C6-45FE-337BDD81BB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La Voz (guia) de Dios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CB0C1-EB22-34CB-F107-D7AC4AFA40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C911F9-769F-C0AA-0392-A3C229FA46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3200" b="0" i="0" dirty="0">
              <a:solidFill>
                <a:srgbClr val="000000"/>
              </a:solidFill>
              <a:effectLst/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Es Verdad</a:t>
            </a:r>
          </a:p>
          <a:p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Es Consistente</a:t>
            </a:r>
          </a:p>
          <a:p>
            <a:pPr marL="457200" indent="-457200">
              <a:buFont typeface="Wingdings" pitchFamily="2" charset="2"/>
              <a:buChar char="Ø"/>
            </a:pP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Es Compasiva</a:t>
            </a:r>
          </a:p>
          <a:p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3200" dirty="0">
              <a:solidFill>
                <a:srgbClr val="000000"/>
              </a:solidFill>
              <a:latin typeface="system-u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982600-5FFC-D659-33F6-B38991E509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B5DAE2-77B9-2110-86E4-83A0AE39A9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49CFC375-B8B5-796E-A193-F307577E84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335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433D9-6F11-EC7D-C94D-2CD98C415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0B1A907-7BA5-7FB7-47E2-69CF14BCBA6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477659-BD77-4D17-E751-B958F6C8644D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No siempre es el camino mas fácil, pero si el camino correcto</a:t>
            </a:r>
            <a:r>
              <a:rPr lang="es-DO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565FE2-EE13-B899-5CC6-7A554F1A32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Sendas de Justicia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0DA64D-A219-1692-4B7D-23F526FC0D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33418B-36B5-281C-7870-AD149CF410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A18A56-0E3E-8AF9-36BD-6FE90D42D2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3B15D176-997F-0EDC-E8C2-FE23198C29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9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F6510-9EF8-B273-0F53-6026DF12D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89AB9AD-93EF-38F1-0C6E-5AEFFCEDBE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09B436-2408-697D-13E0-815E37B7FAFC}"/>
              </a:ext>
            </a:extLst>
          </p:cNvPr>
          <p:cNvSpPr/>
          <p:nvPr/>
        </p:nvSpPr>
        <p:spPr>
          <a:xfrm>
            <a:off x="0" y="1780221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9F4E77-A6F5-C507-07B5-2C1FD6BFBB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bg2">
                    <a:lumMod val="50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Efesios 6:14</a:t>
            </a:r>
            <a:endParaRPr lang="es-DO" sz="3600" dirty="0">
              <a:solidFill>
                <a:schemeClr val="bg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769A-0E2D-27ED-4010-3E368CA6DE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71BCA7-0548-DA49-C487-980E16BC057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3200" b="0" i="0" dirty="0">
              <a:solidFill>
                <a:srgbClr val="000000"/>
              </a:solidFill>
              <a:effectLst/>
              <a:latin typeface="system-ui"/>
            </a:endParaRPr>
          </a:p>
          <a:p>
            <a:endParaRPr lang="en-US" sz="3200" dirty="0">
              <a:solidFill>
                <a:schemeClr val="bg1">
                  <a:lumMod val="50000"/>
                </a:schemeClr>
              </a:solidFill>
              <a:latin typeface="system-ui"/>
            </a:endParaRPr>
          </a:p>
          <a:p>
            <a:pPr algn="ctr"/>
            <a:r>
              <a:rPr lang="en-US" sz="3200" b="0" i="0" dirty="0">
                <a:solidFill>
                  <a:schemeClr val="bg1">
                    <a:lumMod val="95000"/>
                  </a:schemeClr>
                </a:solidFill>
                <a:effectLst/>
                <a:latin typeface="Charm" pitchFamily="2" charset="-34"/>
                <a:cs typeface="Charm" pitchFamily="2" charset="-34"/>
              </a:rPr>
              <a:t>Estad, pues, firmes, ceñidos vuestros lomos con la verdad, y vestidos con la coraza de justicia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  <a:latin typeface="Charm" pitchFamily="2" charset="-34"/>
                <a:cs typeface="Charm" pitchFamily="2" charset="-34"/>
              </a:rPr>
              <a:t>. </a:t>
            </a:r>
            <a:endParaRPr lang="es-DO" sz="3200" dirty="0">
              <a:solidFill>
                <a:schemeClr val="bg1">
                  <a:lumMod val="95000"/>
                </a:schemeClr>
              </a:solidFill>
              <a:latin typeface="Charm" pitchFamily="2" charset="-34"/>
              <a:cs typeface="Charm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7F94B8-A925-E796-4512-4C8EA73827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3984F2-7151-E8E7-78C4-AB8C36E2B0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3727D43-C0BE-8437-E5C0-450256AFF8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03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A19D7-9F1E-9363-2608-4F0EEB091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C993163-97D8-2DC0-6014-6F540A1069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D985E6-30CC-96D0-FAC8-713C76B3A13C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082014-4AC5-7FC0-B2FA-963CEDC014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Coraza de Justicia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FE2C2B-A356-D1F7-5F51-B634660C3F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E69298-1E74-0FFC-E62D-B6E54189EDA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Protege el órgano mas vital</a:t>
            </a:r>
          </a:p>
          <a:p>
            <a:pPr marL="457200" indent="-457200">
              <a:buFont typeface="Wingdings" pitchFamily="2" charset="2"/>
              <a:buChar char="Ø"/>
            </a:pP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Provee estabilidad para luchar</a:t>
            </a:r>
          </a:p>
          <a:p>
            <a:pPr marL="457200" indent="-457200">
              <a:buFont typeface="Wingdings" pitchFamily="2" charset="2"/>
              <a:buChar char="Ø"/>
            </a:pP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Provee paz aun en medio de la lucha</a:t>
            </a:r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404494-2D36-6C41-A316-FA4E4BD351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A8BB47-EDBC-23CB-AFA6-4B557614A41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47E4C240-8947-0BA5-1DED-DA68EB3EC97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91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922FF-D1A0-FD58-0A6B-3242B38AD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31E7058-F0D3-3B12-26B1-127AB5880B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0B946F-6E9B-6DCC-FEA9-AB3CA9B8BF9F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E2A439-DB82-E382-D873-299896A647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dirty="0">
                <a:solidFill>
                  <a:schemeClr val="bg2">
                    <a:lumMod val="50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Marcos 8:34</a:t>
            </a:r>
            <a:endParaRPr lang="es-DO" sz="3600" dirty="0">
              <a:solidFill>
                <a:schemeClr val="bg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AD2E0A-02F7-D148-8B86-7F237155A7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72850-AFF5-D2F7-CD8C-BEBE6C2CFDE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200" b="0" i="0" dirty="0">
              <a:solidFill>
                <a:schemeClr val="bg1">
                  <a:lumMod val="95000"/>
                </a:schemeClr>
              </a:solidFill>
              <a:effectLst/>
              <a:latin typeface="Charm" pitchFamily="2" charset="-34"/>
              <a:cs typeface="Charm" pitchFamily="2" charset="-34"/>
            </a:endParaRPr>
          </a:p>
          <a:p>
            <a:pPr algn="ctr"/>
            <a:endParaRPr lang="en-US" sz="3200" dirty="0">
              <a:solidFill>
                <a:schemeClr val="bg1">
                  <a:lumMod val="95000"/>
                </a:schemeClr>
              </a:solidFill>
              <a:latin typeface="Charm" pitchFamily="2" charset="-34"/>
              <a:cs typeface="Charm" pitchFamily="2" charset="-34"/>
            </a:endParaRPr>
          </a:p>
          <a:p>
            <a:pPr algn="ctr"/>
            <a:r>
              <a:rPr lang="en-US" sz="3200" b="0" i="0" dirty="0">
                <a:solidFill>
                  <a:schemeClr val="bg1">
                    <a:lumMod val="95000"/>
                  </a:schemeClr>
                </a:solidFill>
                <a:effectLst/>
                <a:latin typeface="Charm" pitchFamily="2" charset="-34"/>
                <a:cs typeface="Charm" pitchFamily="2" charset="-34"/>
              </a:rPr>
              <a:t>Si alguno quiere venir en pos de mí, niéguese a sí mismo, </a:t>
            </a:r>
          </a:p>
          <a:p>
            <a:pPr algn="ctr"/>
            <a:r>
              <a:rPr lang="en-US" sz="3200" b="0" i="0" dirty="0">
                <a:solidFill>
                  <a:schemeClr val="bg1">
                    <a:lumMod val="95000"/>
                  </a:schemeClr>
                </a:solidFill>
                <a:effectLst/>
                <a:latin typeface="Charm" pitchFamily="2" charset="-34"/>
                <a:cs typeface="Charm" pitchFamily="2" charset="-34"/>
              </a:rPr>
              <a:t>y tome su cruz, y sígame.</a:t>
            </a:r>
            <a:endParaRPr lang="es-DO" sz="3200" dirty="0">
              <a:solidFill>
                <a:schemeClr val="bg1">
                  <a:lumMod val="95000"/>
                </a:schemeClr>
              </a:solidFill>
              <a:latin typeface="Charm" pitchFamily="2" charset="-34"/>
              <a:cs typeface="Charm" pitchFamily="2" charset="-34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316E2C-9CBA-FF5B-EA84-2F97BA09EC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593824-8339-87D7-CDFF-C3FB8C57DB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03E57449-6BAD-E0CD-A933-AF51ED1D9E9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70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42595-E892-A6CB-312C-FFF3344F6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F8CFAD9-F0D9-7D97-9332-504A6141B8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F0ECE7-6F15-A1DC-9747-3DB01E76EC79}"/>
              </a:ext>
            </a:extLst>
          </p:cNvPr>
          <p:cNvSpPr/>
          <p:nvPr/>
        </p:nvSpPr>
        <p:spPr>
          <a:xfrm>
            <a:off x="0" y="1663684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135A0D-822E-472E-8A43-2A8562200D0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7 Nuevas Actitudes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80A5C6-DB7C-B7E1-B4A6-21CE87FC08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FF3B6A-651C-4F68-142E-3440E7AF56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s-ES_tradnl" sz="2800" b="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Charm" pitchFamily="2" charset="-34"/>
              </a:rPr>
              <a:t>Amar a Cristo por sobre todo y a los demás más que a si mismo.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noProof="0" dirty="0">
                <a:solidFill>
                  <a:schemeClr val="bg2">
                    <a:lumMod val="2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Estar dispuesto a verse señalado.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b="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Charm" pitchFamily="2" charset="-34"/>
              </a:rPr>
              <a:t>Renunciar a sus derechos en favor de</a:t>
            </a:r>
            <a:r>
              <a:rPr lang="es-ES_tradnl" sz="28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l</a:t>
            </a:r>
            <a:r>
              <a:rPr lang="es-ES_tradnl" sz="2800" b="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Charm" pitchFamily="2" charset="-34"/>
              </a:rPr>
              <a:t> prójimo.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noProof="0" dirty="0">
                <a:solidFill>
                  <a:schemeClr val="bg2">
                    <a:lumMod val="2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Estar dispuesto a quedar en el fondo del montón.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b="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Charm" pitchFamily="2" charset="-34"/>
              </a:rPr>
              <a:t>Aceptar las circunstanci</a:t>
            </a:r>
            <a:r>
              <a:rPr lang="es-ES_tradnl" sz="28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as de la vida con agradecimiento.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b="0" i="0" noProof="0" dirty="0">
                <a:solidFill>
                  <a:schemeClr val="bg2">
                    <a:lumMod val="25000"/>
                  </a:schemeClr>
                </a:solidFill>
                <a:effectLst/>
                <a:latin typeface="Baskerville Old Face" panose="02020602080505020303" pitchFamily="18" charset="77"/>
                <a:cs typeface="Charm" pitchFamily="2" charset="-34"/>
              </a:rPr>
              <a:t>Aprender a cooperar con los deseos de Dios y aceptar su voluntad.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s-ES_tradnl" sz="28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Elegir el camino de Cristo, y hacer 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Charm" pitchFamily="2" charset="-34"/>
              </a:rPr>
              <a:t>simplemente lo que El pida. </a:t>
            </a:r>
            <a:endParaRPr lang="es-ES_tradnl" sz="3200" b="0" i="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  <a:cs typeface="Charm" pitchFamily="2" charset="-34"/>
            </a:endParaRPr>
          </a:p>
          <a:p>
            <a:endParaRPr lang="en-US" sz="3200" b="0" i="0" dirty="0">
              <a:solidFill>
                <a:schemeClr val="bg1">
                  <a:lumMod val="95000"/>
                </a:schemeClr>
              </a:solidFill>
              <a:effectLst/>
              <a:latin typeface="Charm" pitchFamily="2" charset="-34"/>
              <a:cs typeface="Charm" pitchFamily="2" charset="-34"/>
            </a:endParaRPr>
          </a:p>
          <a:p>
            <a:pPr algn="ctr"/>
            <a:endParaRPr lang="en-US" sz="3200" dirty="0">
              <a:solidFill>
                <a:schemeClr val="bg1">
                  <a:lumMod val="95000"/>
                </a:schemeClr>
              </a:solidFill>
              <a:latin typeface="Charm" pitchFamily="2" charset="-34"/>
              <a:cs typeface="Charm" pitchFamily="2" charset="-34"/>
            </a:endParaRPr>
          </a:p>
          <a:p>
            <a:endParaRPr lang="es-DO" sz="3200" dirty="0"/>
          </a:p>
          <a:p>
            <a:pPr marL="457200" indent="-457200">
              <a:buFont typeface="Wingdings" pitchFamily="2" charset="2"/>
              <a:buChar char="Ø"/>
            </a:pPr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6EF353-2C6B-2C10-1E54-D7ACC6576B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923763-0CCB-CD8E-00AD-BE423ABF4E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56D9CED2-F0D4-D1A1-772F-00A3CE9BAC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238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96356-1D22-3F27-DB2C-4C9135D60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D86752F-81F1-11B4-FA78-8CB7B3A1D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29150" y="0"/>
            <a:ext cx="7562850" cy="6249881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6A82AE-94F0-5FDE-FC10-1669462BE1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3B33A-09C7-F0EB-F571-4E92C85208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4757202" y="2165812"/>
            <a:ext cx="6265387" cy="1742365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G</a:t>
            </a:r>
            <a:r>
              <a:rPr lang="es-DO" b="1" dirty="0">
                <a:solidFill>
                  <a:schemeClr val="bg1"/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RACIAS</a:t>
            </a:r>
            <a:endParaRPr lang="es-DO" dirty="0">
              <a:solidFill>
                <a:schemeClr val="bg1"/>
              </a:solidFill>
              <a:latin typeface="Baskerville Old Face" panose="02020602080505020303" pitchFamily="18" charset="77"/>
              <a:cs typeface="Apple Chancery" panose="03020702040506060504" pitchFamily="66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C1AA06-E43D-854F-6AA9-033D9DCF1F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6642099" y="64823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pic>
        <p:nvPicPr>
          <p:cNvPr id="7" name="Picture 6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23D05739-D0B1-5C6C-0C3B-CDD8128E80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47" y="608119"/>
            <a:ext cx="4857749" cy="485774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FB52B0-F157-A3F3-3827-E078B7719A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44739" y="3644386"/>
            <a:ext cx="3541756" cy="261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05CDF1-A230-B8B3-9E18-D9AAC48C29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86574" y="3644386"/>
            <a:ext cx="4563826" cy="26171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0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4A5859F-8C34-E5BD-D7CA-58244B3A40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36B191-4F0D-96CD-A0BC-838DA2F37C55}"/>
              </a:ext>
            </a:extLst>
          </p:cNvPr>
          <p:cNvSpPr/>
          <p:nvPr/>
        </p:nvSpPr>
        <p:spPr>
          <a:xfrm>
            <a:off x="0" y="1780221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F04CF-03A4-A5B9-EA9D-6217B23154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Jehová Mi Buen Pastor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F5E5C-AC82-E42E-DC04-95B09B4460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77AC6D-F35B-70A3-FA43-931CC62D085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sz="5400" b="0" i="0" dirty="0">
              <a:solidFill>
                <a:srgbClr val="000000"/>
              </a:solidFill>
              <a:effectLst/>
              <a:highlight>
                <a:srgbClr val="FFFF00"/>
              </a:highlight>
              <a:latin typeface="Baskerville Old Face" panose="02020602080505020303" pitchFamily="18" charset="77"/>
              <a:cs typeface="Charm" pitchFamily="2" charset="-34"/>
            </a:endParaRPr>
          </a:p>
          <a:p>
            <a:pPr algn="ctr">
              <a:buNone/>
            </a:pPr>
            <a:r>
              <a:rPr 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skerville Old Face" panose="02020602080505020303" pitchFamily="18" charset="77"/>
                <a:cs typeface="Aharoni" panose="020F0502020204030204" pitchFamily="34" charset="0"/>
              </a:rPr>
              <a:t>DE LA MANO DEL PASTOR</a:t>
            </a:r>
            <a:endParaRPr lang="en-US" sz="6000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Baskerville Old Face" panose="02020602080505020303" pitchFamily="18" charset="77"/>
              <a:cs typeface="Aharoni" panose="020F0502020204030204" pitchFamily="34" charset="0"/>
            </a:endParaRPr>
          </a:p>
          <a:p>
            <a:pPr algn="ctr"/>
            <a:endParaRPr lang="es-DO" sz="3200" dirty="0">
              <a:solidFill>
                <a:schemeClr val="bg1"/>
              </a:solidFill>
            </a:endParaRPr>
          </a:p>
          <a:p>
            <a:pPr algn="ctr"/>
            <a:endParaRPr lang="es-DO" sz="3200" dirty="0"/>
          </a:p>
          <a:p>
            <a:pPr algn="ctr"/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0CC16D-F23F-5C72-3560-86F4C2378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03ADDD-B1E5-02C8-548B-0B35F2FAE1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86B1F76B-CBF3-3F22-55CA-79923ADB66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78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7BB23-E4D7-AF72-6546-3054E127D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F8E4C9D-D56F-BDDF-7D3E-D8AD842B0C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364B22-2FB2-F1E1-AD32-0B97F1E1332B}"/>
              </a:ext>
            </a:extLst>
          </p:cNvPr>
          <p:cNvSpPr/>
          <p:nvPr/>
        </p:nvSpPr>
        <p:spPr>
          <a:xfrm>
            <a:off x="0" y="176530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58181C-5722-37EA-43D0-174639106A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Salmo 23:3a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66957-148E-B84F-59D9-23638BA971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8AA6DD-38C8-9369-A1D5-C4169E489F4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sz="5400" b="0" i="0" dirty="0">
              <a:solidFill>
                <a:srgbClr val="000000"/>
              </a:solidFill>
              <a:effectLst/>
              <a:highlight>
                <a:srgbClr val="FFFF00"/>
              </a:highlight>
              <a:latin typeface="Charm" pitchFamily="2" charset="-34"/>
              <a:cs typeface="Charm" pitchFamily="2" charset="-34"/>
            </a:endParaRPr>
          </a:p>
          <a:p>
            <a:pPr algn="ctr">
              <a:buNone/>
            </a:pPr>
            <a:r>
              <a:rPr lang="es-ES_tradnl" sz="4800" b="0" i="0" noProof="0" dirty="0">
                <a:effectLst/>
                <a:latin typeface="Charm" pitchFamily="2" charset="-34"/>
                <a:cs typeface="Charm" pitchFamily="2" charset="-34"/>
              </a:rPr>
              <a:t>Confortará mi alma</a:t>
            </a:r>
            <a:r>
              <a:rPr lang="en-US" sz="4800" b="0" i="0" dirty="0">
                <a:effectLst/>
                <a:latin typeface="Charm" pitchFamily="2" charset="-34"/>
                <a:cs typeface="Charm" pitchFamily="2" charset="-34"/>
              </a:rPr>
              <a:t>.</a:t>
            </a:r>
          </a:p>
          <a:p>
            <a:endParaRPr lang="es-DO" sz="3200" dirty="0">
              <a:solidFill>
                <a:schemeClr val="bg1"/>
              </a:solidFill>
            </a:endParaRPr>
          </a:p>
          <a:p>
            <a:endParaRPr lang="es-DO" sz="3200" dirty="0"/>
          </a:p>
          <a:p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01D972-C9B4-A2A2-46DE-CC1EBBF9EF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9326C5-433F-8BED-F81D-3282DB9E03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3681D02F-1DD6-445A-3AAF-F62F14D77A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0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D6D04-A17B-2582-E7CE-E120B8CEB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A79343E-09E0-91D1-89A8-955FDF4D5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A17623-8A63-4785-66A3-814DF5A9C196}"/>
              </a:ext>
            </a:extLst>
          </p:cNvPr>
          <p:cNvSpPr/>
          <p:nvPr/>
        </p:nvSpPr>
        <p:spPr>
          <a:xfrm>
            <a:off x="0" y="1780221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778BC4-A46B-9448-FC0A-2686D61512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Oveja Abatida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10A4C-0CC2-0FC6-97E7-6007841093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F75349-F503-2067-70F0-FD04A0BA97C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3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David, símbolo de una oveja abatida</a:t>
            </a:r>
          </a:p>
          <a:p>
            <a:endParaRPr lang="es-ES_tradnl" sz="36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  <a:cs typeface="Apple Chancery" panose="03020702040506060504" pitchFamily="66" charset="-79"/>
            </a:endParaRPr>
          </a:p>
          <a:p>
            <a:r>
              <a:rPr lang="es-ES_tradnl" sz="3600" b="1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Sinónimos: </a:t>
            </a:r>
            <a:r>
              <a:rPr lang="es-ES_tradnl" sz="3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d</a:t>
            </a:r>
            <a:r>
              <a:rPr lang="es-ES_tradnl" sz="360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Apple Chancery" panose="03020702040506060504" pitchFamily="66" charset="-79"/>
              </a:rPr>
              <a:t>ecaído, desanimado, deprimido, </a:t>
            </a:r>
          </a:p>
          <a:p>
            <a:r>
              <a:rPr lang="es-ES_tradnl" sz="3600" i="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cs typeface="Apple Chancery" panose="03020702040506060504" pitchFamily="66" charset="-79"/>
              </a:rPr>
              <a:t>desconsolado, afligido, triste, cabizbajo</a:t>
            </a:r>
            <a:r>
              <a:rPr lang="es-ES_tradnl" sz="36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cs typeface="Apple Chancery" panose="03020702040506060504" pitchFamily="66" charset="-79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FFA1AA-365D-89B9-DCA0-0E86EE7932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A5C171-0CFB-8161-F6D9-6F70626F1D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7A27077F-A6F2-4B50-55AC-D3807E4075E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1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3ACA5-F19D-2119-2922-4ED30C8AE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38B95DD-7A19-50C3-1A57-831C0BD25D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1BF735-C3D5-AB54-5B91-826437B58B60}"/>
              </a:ext>
            </a:extLst>
          </p:cNvPr>
          <p:cNvSpPr/>
          <p:nvPr/>
        </p:nvSpPr>
        <p:spPr>
          <a:xfrm>
            <a:off x="0" y="191747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48A4DF-7729-AB27-E45D-2F3F68E9FF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Caracteristicas de una Oveja Abatida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DDAC4-99DB-1B86-EA07-FF71D792FC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8188B-FFDA-2A23-662D-0410FB87D24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ae de espaldas y no puede levantarse por sus propios medios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Se despelleja frenéticamente en su infructuosa lucha por ponerse de pie.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</a:rPr>
              <a:t> </a:t>
            </a: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Si el Pastor no llega en un tiempo razonable, ella muere. </a:t>
            </a: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DO" sz="3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CDC8B1-0586-877D-09D5-E044C86E69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1384CB-4843-6BF2-585E-D45295D2A8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F58BF0E2-6406-2CFE-5593-3EF0E1E601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6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3D9DE-109A-9217-651D-7CABA46F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D63E0DB-E436-08EE-0113-D229EB9CCF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B02C60-0348-75DE-7812-B04E28BACD2A}"/>
              </a:ext>
            </a:extLst>
          </p:cNvPr>
          <p:cNvSpPr/>
          <p:nvPr/>
        </p:nvSpPr>
        <p:spPr>
          <a:xfrm>
            <a:off x="0" y="1780221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CED3AC-1541-A781-D7DE-8594299EBC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El Pastor Levanta la Oveja</a:t>
            </a:r>
            <a:endParaRPr lang="es-DO" sz="3600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ED08D-11E8-E797-1099-F87B9769EF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F1991-ACA2-B5D7-CC5C-AE1B08B88F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200" dirty="0">
              <a:solidFill>
                <a:srgbClr val="22222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Cuando 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Pastor restaura una oveja abatida, la tranquiliza, le masajea las patas para restablecer la circulación, y, gentilmente, le da vuelta, la levanta y la sostiene para que pueda recuperar el equilibrio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41677-21ED-5754-48BA-A8EC0221A83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9E9ADB-A43D-4848-0E30-F50FF1D058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C5D857C7-033A-3EB6-81FF-8BB832E4C1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8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59595-3BB1-0682-0C3C-B88FE5312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A61A0DE-94FD-1F36-B0C4-4E2867EBE7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61C592-910E-E92F-A3C6-36949184F28F}"/>
              </a:ext>
            </a:extLst>
          </p:cNvPr>
          <p:cNvSpPr/>
          <p:nvPr/>
        </p:nvSpPr>
        <p:spPr>
          <a:xfrm>
            <a:off x="0" y="1758087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4E831F-BEEB-1D5A-97FC-69F6EC1C1E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El Pastor Restaura la Oveja</a:t>
            </a:r>
            <a:endParaRPr lang="es-DO" sz="3600" b="1" dirty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cs typeface="Charm" pitchFamily="2" charset="-34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A3571-3A9E-B6E6-68FE-585DE8C8FB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2AD396-3982-9F17-5301-17D081F8756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kern="1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Calibri" panose="020F0502020204030204" pitchFamily="34" charset="0"/>
              </a:rPr>
              <a:t>Confortará mi alma (original “</a:t>
            </a:r>
            <a:r>
              <a:rPr lang="es-ES_tradnl" sz="3200" kern="100" noProof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Calibri" panose="020F0502020204030204" pitchFamily="34" charset="0"/>
              </a:rPr>
              <a:t>Shuv</a:t>
            </a:r>
            <a:r>
              <a:rPr lang="es-ES_tradnl" sz="3200" kern="1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ea typeface="Calibri" panose="020F0502020204030204" pitchFamily="34" charset="0"/>
                <a:cs typeface="Calibri" panose="020F0502020204030204" pitchFamily="34" charset="0"/>
              </a:rPr>
              <a:t>” regresar, devolverse)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s-ES_tradnl" sz="3200" kern="1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Calibri" panose="020F0502020204030204" pitchFamily="34" charset="0"/>
              </a:rPr>
              <a:t>Restaura mi alma</a:t>
            </a:r>
          </a:p>
          <a:p>
            <a:pPr lvl="2"/>
            <a:endParaRPr lang="es-ES_tradnl" sz="3200" kern="10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kern="1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Calibri" panose="020F0502020204030204" pitchFamily="34" charset="0"/>
              </a:rPr>
              <a:t>Restaurar: </a:t>
            </a:r>
            <a:r>
              <a:rPr lang="es-ES_tradnl" sz="3200" kern="1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volver a poner algo en el estado original.</a:t>
            </a:r>
          </a:p>
          <a:p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latin typeface="Baskerville Old Face" panose="02020602080505020303" pitchFamily="18" charset="77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</a:rPr>
              <a:t>Alma: 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intelecto (mente), voluntad, emociones</a:t>
            </a:r>
            <a:r>
              <a:rPr lang="es-ES_tradnl" sz="320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 Old Face" panose="02020602080505020303" pitchFamily="18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_tradnl" sz="320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Baskerville Old Face" panose="02020602080505020303" pitchFamily="18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479192-E3B4-C602-229F-C223F5B0BF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661A32-50CC-FA0A-1C1B-B8CD222827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A39A4D16-B1BB-10C9-2D4C-F793E6A1A6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52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E2163-13BC-07A3-2E71-82616AA29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CB424A2-17F0-AAFD-3B00-8603251AAF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9CCC4E-A4B5-60AA-A46F-2CA7BD4BAB0A}"/>
              </a:ext>
            </a:extLst>
          </p:cNvPr>
          <p:cNvSpPr/>
          <p:nvPr/>
        </p:nvSpPr>
        <p:spPr>
          <a:xfrm>
            <a:off x="0" y="1619588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80F643-5C37-A606-D467-F494021616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bg2">
                    <a:lumMod val="50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2 Corintios 10:4-5</a:t>
            </a:r>
            <a:endParaRPr lang="es-DO" sz="3600" dirty="0">
              <a:solidFill>
                <a:schemeClr val="bg2">
                  <a:lumMod val="50000"/>
                </a:schemeClr>
              </a:solidFill>
              <a:latin typeface="Book Antiqua" panose="02040602050305030304" pitchFamily="18" charset="0"/>
              <a:cs typeface="Charm" pitchFamily="2" charset="-34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0993AE-F390-1500-C900-A1F5568ABD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E5C0EC-F9A4-E20E-9F3B-264D2B5943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200" b="0" i="0" dirty="0">
              <a:solidFill>
                <a:schemeClr val="bg1"/>
              </a:solidFill>
              <a:effectLst/>
              <a:latin typeface="Charm" pitchFamily="2" charset="-34"/>
              <a:cs typeface="Charm" pitchFamily="2" charset="-34"/>
            </a:endParaRPr>
          </a:p>
          <a:p>
            <a:pPr algn="ctr"/>
            <a:r>
              <a:rPr lang="es-ES_tradnl" sz="3200" noProof="0" dirty="0">
                <a:solidFill>
                  <a:schemeClr val="bg1">
                    <a:lumMod val="95000"/>
                  </a:schemeClr>
                </a:solidFill>
                <a:latin typeface="Charm" pitchFamily="2" charset="-34"/>
                <a:cs typeface="Charm" pitchFamily="2" charset="-34"/>
              </a:rPr>
              <a:t>P</a:t>
            </a:r>
            <a:r>
              <a:rPr lang="es-ES_tradnl" sz="3200" b="0" i="0" noProof="0" dirty="0">
                <a:solidFill>
                  <a:schemeClr val="bg1">
                    <a:lumMod val="95000"/>
                  </a:schemeClr>
                </a:solidFill>
                <a:effectLst/>
                <a:latin typeface="Charm" pitchFamily="2" charset="-34"/>
                <a:cs typeface="Charm" pitchFamily="2" charset="-34"/>
              </a:rPr>
              <a:t>orque las armas de nuestra milicia no son carnales, sino poderosas en Dios para la destrucción de fortalezas</a:t>
            </a:r>
            <a:r>
              <a:rPr lang="es-ES_tradnl" sz="3200" noProof="0" dirty="0">
                <a:solidFill>
                  <a:schemeClr val="bg1">
                    <a:lumMod val="95000"/>
                  </a:schemeClr>
                </a:solidFill>
                <a:latin typeface="Charm" pitchFamily="2" charset="-34"/>
                <a:cs typeface="Charm" pitchFamily="2" charset="-34"/>
              </a:rPr>
              <a:t>.</a:t>
            </a:r>
            <a:endParaRPr lang="es-ES_tradnl" sz="3200" b="0" i="0" noProof="0" dirty="0">
              <a:solidFill>
                <a:schemeClr val="bg1">
                  <a:lumMod val="95000"/>
                </a:schemeClr>
              </a:solidFill>
              <a:effectLst/>
              <a:latin typeface="Charm" pitchFamily="2" charset="-34"/>
              <a:cs typeface="Charm" pitchFamily="2" charset="-34"/>
            </a:endParaRPr>
          </a:p>
          <a:p>
            <a:pPr algn="ctr"/>
            <a:r>
              <a:rPr lang="es-ES_tradnl" sz="3200" b="0" i="0" noProof="0" dirty="0">
                <a:solidFill>
                  <a:schemeClr val="bg1">
                    <a:lumMod val="95000"/>
                  </a:schemeClr>
                </a:solidFill>
                <a:effectLst/>
                <a:latin typeface="Charm" pitchFamily="2" charset="-34"/>
                <a:cs typeface="Charm" pitchFamily="2" charset="-34"/>
              </a:rPr>
              <a:t>Derribando argumentos y toda altivez que se levanta contra el conocimiento de Dios, y llevando cautivo todo pensamiento a la obediencia a Cristo.</a:t>
            </a:r>
            <a:endParaRPr lang="es-ES_tradnl" noProof="0" dirty="0">
              <a:solidFill>
                <a:schemeClr val="bg1">
                  <a:lumMod val="95000"/>
                </a:schemeClr>
              </a:solidFill>
              <a:latin typeface="Charm" pitchFamily="2" charset="-34"/>
              <a:cs typeface="Charm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4C7EF9-5815-5F18-5D06-53C06D7D0F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29CDFD-66AE-7710-25A0-E667BE60CD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180F6AE3-DD1F-71D2-25E7-CD123E0AF5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61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076D5-946F-F75C-64F0-8B7F57740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C7BD55E-597A-19C7-C8C9-35F3C80CAA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484891"/>
            <a:ext cx="12192000" cy="2449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EE6D40-DDE0-A766-20BD-83103B6B2121}"/>
              </a:ext>
            </a:extLst>
          </p:cNvPr>
          <p:cNvSpPr/>
          <p:nvPr/>
        </p:nvSpPr>
        <p:spPr>
          <a:xfrm>
            <a:off x="0" y="1541540"/>
            <a:ext cx="12192000" cy="4178300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endParaRPr lang="es-D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6F4AB-38DC-F7B7-D907-34DAA08463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1140776" y="729485"/>
            <a:ext cx="8027399" cy="692834"/>
          </a:xfrm>
        </p:spPr>
        <p:txBody>
          <a:bodyPr>
            <a:noAutofit/>
          </a:bodyPr>
          <a:lstStyle/>
          <a:p>
            <a:pPr algn="l"/>
            <a:r>
              <a:rPr lang="es-DO" sz="3600" b="1" i="0" dirty="0">
                <a:solidFill>
                  <a:schemeClr val="bg2">
                    <a:lumMod val="50000"/>
                  </a:schemeClr>
                </a:solidFill>
                <a:effectLst/>
                <a:latin typeface="Book Antiqua" panose="02040602050305030304" pitchFamily="18" charset="0"/>
                <a:cs typeface="Arial" panose="020B0604020202020204" pitchFamily="34" charset="0"/>
              </a:rPr>
              <a:t>Salmo 23:3b</a:t>
            </a:r>
            <a:endParaRPr lang="es-DO" sz="3600" dirty="0">
              <a:solidFill>
                <a:schemeClr val="bg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08FB0-05DD-E46D-001F-3355431BC8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7550149" y="6480081"/>
            <a:ext cx="4641851" cy="244923"/>
          </a:xfrm>
        </p:spPr>
        <p:txBody>
          <a:bodyPr>
            <a:normAutofit/>
          </a:bodyPr>
          <a:lstStyle/>
          <a:p>
            <a:pPr algn="l"/>
            <a:r>
              <a:rPr lang="en-US" sz="1100" b="1" spc="600" dirty="0">
                <a:solidFill>
                  <a:schemeClr val="bg1"/>
                </a:solidFill>
                <a:latin typeface="Monse"/>
              </a:rPr>
              <a:t>XIV CONGRESO PERLAS PRECIOSAS</a:t>
            </a:r>
            <a:endParaRPr lang="es-DO" sz="1100" b="1" spc="600" dirty="0">
              <a:solidFill>
                <a:schemeClr val="bg1"/>
              </a:solidFill>
              <a:latin typeface="Mons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AEDA15-F9DE-D7FC-59C3-2D8B8D8F640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6725" y="2185244"/>
            <a:ext cx="1052300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200" b="0" i="0" dirty="0">
              <a:solidFill>
                <a:srgbClr val="000000"/>
              </a:solidFill>
              <a:effectLst/>
              <a:latin typeface="Charm" pitchFamily="2" charset="-34"/>
              <a:cs typeface="Charm" pitchFamily="2" charset="-34"/>
            </a:endParaRPr>
          </a:p>
          <a:p>
            <a:pPr algn="ctr"/>
            <a:endParaRPr lang="es-ES_tradnl" sz="3200" noProof="0" dirty="0">
              <a:latin typeface="Charm" pitchFamily="2" charset="-34"/>
              <a:cs typeface="Charm" pitchFamily="2" charset="-34"/>
            </a:endParaRPr>
          </a:p>
          <a:p>
            <a:pPr algn="ctr"/>
            <a:r>
              <a:rPr lang="es-ES_tradnl" sz="4000" b="0" i="0" noProof="0" dirty="0">
                <a:effectLst/>
                <a:latin typeface="Charm" pitchFamily="2" charset="-34"/>
                <a:cs typeface="Charm" pitchFamily="2" charset="-34"/>
              </a:rPr>
              <a:t>Me guiará por sendas de justicia </a:t>
            </a:r>
          </a:p>
          <a:p>
            <a:pPr algn="ctr"/>
            <a:r>
              <a:rPr lang="es-ES_tradnl" sz="4000" b="0" i="0" noProof="0" dirty="0">
                <a:effectLst/>
                <a:latin typeface="Charm" pitchFamily="2" charset="-34"/>
                <a:cs typeface="Charm" pitchFamily="2" charset="-34"/>
              </a:rPr>
              <a:t>por amor de su nombre</a:t>
            </a:r>
            <a:r>
              <a:rPr lang="es-ES_tradnl" sz="3200" b="0" i="0" noProof="0" dirty="0">
                <a:effectLst/>
                <a:latin typeface="Charm" pitchFamily="2" charset="-34"/>
                <a:cs typeface="Charm" pitchFamily="2" charset="-34"/>
              </a:rPr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EEA123-D51F-E1E3-E5EF-13BF6BF641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654" y="711875"/>
            <a:ext cx="230187" cy="47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C131EAD-690D-BD19-496F-4D6AE88578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0505" y="711877"/>
            <a:ext cx="248443" cy="471764"/>
          </a:xfrm>
          <a:prstGeom prst="rect">
            <a:avLst/>
          </a:prstGeom>
          <a:solidFill>
            <a:srgbClr val="C39E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21" name="Picture 20" descr="A logo with a pearl in the center&#10;&#10;AI-generated content may be incorrect.">
            <a:extLst>
              <a:ext uri="{FF2B5EF4-FFF2-40B4-BE49-F238E27FC236}">
                <a16:creationId xmlns:a16="http://schemas.microsoft.com/office/drawing/2014/main" id="{22F61D19-078E-2DD9-F6E0-1EEAEF6AE7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2" y="103717"/>
            <a:ext cx="1840162" cy="1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48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2563</TotalTime>
  <Words>483</Words>
  <Application>Microsoft Macintosh PowerPoint</Application>
  <PresentationFormat>Widescreen</PresentationFormat>
  <Paragraphs>110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Aptos</vt:lpstr>
      <vt:lpstr>Aptos Display</vt:lpstr>
      <vt:lpstr>Arial</vt:lpstr>
      <vt:lpstr>Baskerville Old Face</vt:lpstr>
      <vt:lpstr>Book Antiqua</vt:lpstr>
      <vt:lpstr>Calibri</vt:lpstr>
      <vt:lpstr>Charm</vt:lpstr>
      <vt:lpstr>Monse</vt:lpstr>
      <vt:lpstr>system-ui</vt:lpstr>
      <vt:lpstr>Wingdings</vt:lpstr>
      <vt:lpstr>Office Theme</vt:lpstr>
      <vt:lpstr>PowerPoint Presentation</vt:lpstr>
      <vt:lpstr>Jehová Mi Buen Pastor</vt:lpstr>
      <vt:lpstr>Salmo 23:3a</vt:lpstr>
      <vt:lpstr>Oveja Abatida</vt:lpstr>
      <vt:lpstr>Caracteristicas de una Oveja Abatida</vt:lpstr>
      <vt:lpstr>El Pastor Levanta la Oveja</vt:lpstr>
      <vt:lpstr>El Pastor Restaura la Oveja</vt:lpstr>
      <vt:lpstr>2 Corintios 10:4-5</vt:lpstr>
      <vt:lpstr>Salmo 23:3b</vt:lpstr>
      <vt:lpstr>La Voz (guia) de Dios</vt:lpstr>
      <vt:lpstr>Sendas de Justicia</vt:lpstr>
      <vt:lpstr>Efesios 6:14</vt:lpstr>
      <vt:lpstr>Coraza de Justicia</vt:lpstr>
      <vt:lpstr>Marcos 8:34</vt:lpstr>
      <vt:lpstr>7 Nuevas Actitudes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Silverio</dc:creator>
  <cp:lastModifiedBy>Laura Felipe</cp:lastModifiedBy>
  <cp:revision>34</cp:revision>
  <dcterms:created xsi:type="dcterms:W3CDTF">2025-02-22T19:46:34Z</dcterms:created>
  <dcterms:modified xsi:type="dcterms:W3CDTF">2025-04-19T00:55:17Z</dcterms:modified>
</cp:coreProperties>
</file>