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9" r:id="rId2"/>
    <p:sldId id="256" r:id="rId3"/>
    <p:sldId id="284" r:id="rId4"/>
    <p:sldId id="260" r:id="rId5"/>
    <p:sldId id="261" r:id="rId6"/>
    <p:sldId id="285" r:id="rId7"/>
    <p:sldId id="286" r:id="rId8"/>
    <p:sldId id="287" r:id="rId9"/>
    <p:sldId id="274" r:id="rId10"/>
    <p:sldId id="262" r:id="rId11"/>
    <p:sldId id="263" r:id="rId12"/>
    <p:sldId id="264" r:id="rId13"/>
    <p:sldId id="265" r:id="rId14"/>
    <p:sldId id="324" r:id="rId15"/>
    <p:sldId id="266" r:id="rId16"/>
    <p:sldId id="267" r:id="rId17"/>
    <p:sldId id="258" r:id="rId18"/>
    <p:sldId id="323" r:id="rId19"/>
    <p:sldId id="268" r:id="rId20"/>
    <p:sldId id="269" r:id="rId21"/>
    <p:sldId id="276" r:id="rId22"/>
    <p:sldId id="277" r:id="rId23"/>
    <p:sldId id="278" r:id="rId24"/>
    <p:sldId id="279" r:id="rId25"/>
    <p:sldId id="280" r:id="rId26"/>
    <p:sldId id="318" r:id="rId27"/>
    <p:sldId id="319" r:id="rId28"/>
    <p:sldId id="320" r:id="rId29"/>
    <p:sldId id="321" r:id="rId30"/>
    <p:sldId id="322" r:id="rId31"/>
    <p:sldId id="283" r:id="rId32"/>
  </p:sldIdLst>
  <p:sldSz cx="12192000" cy="6858000"/>
  <p:notesSz cx="6858000" cy="9144000"/>
  <p:defaultTextStyle>
    <a:defPPr>
      <a:defRPr lang="es-D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9E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676" autoAdjust="0"/>
    <p:restoredTop sz="94674"/>
  </p:normalViewPr>
  <p:slideViewPr>
    <p:cSldViewPr snapToGrid="0">
      <p:cViewPr varScale="1">
        <p:scale>
          <a:sx n="169" d="100"/>
          <a:sy n="169" d="100"/>
        </p:scale>
        <p:origin x="2072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CABAFC-4137-4A77-8600-061C8314A3D6}" type="doc">
      <dgm:prSet loTypeId="urn:microsoft.com/office/officeart/2005/8/layout/process4" loCatId="process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65E47AD-235B-4EE6-B566-84B8E928C6E9}">
      <dgm:prSet/>
      <dgm:spPr/>
      <dgm:t>
        <a:bodyPr/>
        <a:lstStyle/>
        <a:p>
          <a:r>
            <a:rPr lang="es-ES_tradnl" b="1"/>
            <a:t>La analogía entre el pastor y Cristo.</a:t>
          </a:r>
          <a:endParaRPr lang="en-US"/>
        </a:p>
      </dgm:t>
    </dgm:pt>
    <dgm:pt modelId="{AFAE01BE-EFD2-4CC2-B042-BB6DCEB7F315}" type="parTrans" cxnId="{2628F2A0-E5AE-4D55-AEA5-924B66C7D01D}">
      <dgm:prSet/>
      <dgm:spPr/>
      <dgm:t>
        <a:bodyPr/>
        <a:lstStyle/>
        <a:p>
          <a:endParaRPr lang="en-US"/>
        </a:p>
      </dgm:t>
    </dgm:pt>
    <dgm:pt modelId="{6124C01F-D5C4-47C3-B575-CF04AF9AB222}" type="sibTrans" cxnId="{2628F2A0-E5AE-4D55-AEA5-924B66C7D01D}">
      <dgm:prSet/>
      <dgm:spPr/>
      <dgm:t>
        <a:bodyPr/>
        <a:lstStyle/>
        <a:p>
          <a:endParaRPr lang="en-US"/>
        </a:p>
      </dgm:t>
    </dgm:pt>
    <dgm:pt modelId="{98F906DC-13D6-44AB-9A64-05891E74C21B}">
      <dgm:prSet/>
      <dgm:spPr/>
      <dgm:t>
        <a:bodyPr/>
        <a:lstStyle/>
        <a:p>
          <a:r>
            <a:rPr lang="es-ES_tradnl" b="1"/>
            <a:t>Existe una analogía entre el pastor y Cristo, donde la presencia de Cristo trae calma y esperanza en la vida del cristiano.</a:t>
          </a:r>
          <a:endParaRPr lang="en-US"/>
        </a:p>
      </dgm:t>
    </dgm:pt>
    <dgm:pt modelId="{FCDEBA8B-E6D5-4345-9A52-423284A26F2E}" type="parTrans" cxnId="{9954954D-38CE-4AC9-809C-AFECC8797696}">
      <dgm:prSet/>
      <dgm:spPr/>
      <dgm:t>
        <a:bodyPr/>
        <a:lstStyle/>
        <a:p>
          <a:endParaRPr lang="en-US"/>
        </a:p>
      </dgm:t>
    </dgm:pt>
    <dgm:pt modelId="{EE1E1F6E-DA4C-4093-9B42-C729BCEC3C0E}" type="sibTrans" cxnId="{9954954D-38CE-4AC9-809C-AFECC8797696}">
      <dgm:prSet/>
      <dgm:spPr/>
      <dgm:t>
        <a:bodyPr/>
        <a:lstStyle/>
        <a:p>
          <a:endParaRPr lang="en-US"/>
        </a:p>
      </dgm:t>
    </dgm:pt>
    <dgm:pt modelId="{72F38CB1-8C64-4B74-9F4A-5D699A5BB062}">
      <dgm:prSet/>
      <dgm:spPr/>
      <dgm:t>
        <a:bodyPr/>
        <a:lstStyle/>
        <a:p>
          <a:r>
            <a:rPr lang="es-ES_tradnl" b="1"/>
            <a:t>Al igual que el pastor cuida de sus seguidores, brindándoles consuelo y guía.</a:t>
          </a:r>
          <a:endParaRPr lang="en-US"/>
        </a:p>
      </dgm:t>
    </dgm:pt>
    <dgm:pt modelId="{80B46ED9-37DB-4388-8A52-24EF8F87A56B}" type="parTrans" cxnId="{8B2E9ECE-C195-4D03-B05E-25358D59B72F}">
      <dgm:prSet/>
      <dgm:spPr/>
      <dgm:t>
        <a:bodyPr/>
        <a:lstStyle/>
        <a:p>
          <a:endParaRPr lang="en-US"/>
        </a:p>
      </dgm:t>
    </dgm:pt>
    <dgm:pt modelId="{98FAD71E-C26B-452F-8924-0BF29D5C0FFC}" type="sibTrans" cxnId="{8B2E9ECE-C195-4D03-B05E-25358D59B72F}">
      <dgm:prSet/>
      <dgm:spPr/>
      <dgm:t>
        <a:bodyPr/>
        <a:lstStyle/>
        <a:p>
          <a:endParaRPr lang="en-US"/>
        </a:p>
      </dgm:t>
    </dgm:pt>
    <dgm:pt modelId="{E2D2700F-50BF-3E45-9A55-9FF918B2ECAD}" type="pres">
      <dgm:prSet presAssocID="{A5CABAFC-4137-4A77-8600-061C8314A3D6}" presName="Name0" presStyleCnt="0">
        <dgm:presLayoutVars>
          <dgm:dir/>
          <dgm:animLvl val="lvl"/>
          <dgm:resizeHandles val="exact"/>
        </dgm:presLayoutVars>
      </dgm:prSet>
      <dgm:spPr/>
    </dgm:pt>
    <dgm:pt modelId="{219A2C5F-6B27-A043-B2AF-D8246FDCF12A}" type="pres">
      <dgm:prSet presAssocID="{465E47AD-235B-4EE6-B566-84B8E928C6E9}" presName="boxAndChildren" presStyleCnt="0"/>
      <dgm:spPr/>
    </dgm:pt>
    <dgm:pt modelId="{A21433F6-57DF-3E49-98AA-9C1B4D9AAA67}" type="pres">
      <dgm:prSet presAssocID="{465E47AD-235B-4EE6-B566-84B8E928C6E9}" presName="parentTextBox" presStyleLbl="node1" presStyleIdx="0" presStyleCnt="1"/>
      <dgm:spPr/>
    </dgm:pt>
    <dgm:pt modelId="{378D6AC2-FE26-D547-89C2-0AAD2667527B}" type="pres">
      <dgm:prSet presAssocID="{465E47AD-235B-4EE6-B566-84B8E928C6E9}" presName="entireBox" presStyleLbl="node1" presStyleIdx="0" presStyleCnt="1"/>
      <dgm:spPr/>
    </dgm:pt>
    <dgm:pt modelId="{1F76E641-CE95-8E4A-809C-B7526F2E2179}" type="pres">
      <dgm:prSet presAssocID="{465E47AD-235B-4EE6-B566-84B8E928C6E9}" presName="descendantBox" presStyleCnt="0"/>
      <dgm:spPr/>
    </dgm:pt>
    <dgm:pt modelId="{71E406A1-A513-3E40-A606-D4DEA8EA8BE9}" type="pres">
      <dgm:prSet presAssocID="{98F906DC-13D6-44AB-9A64-05891E74C21B}" presName="childTextBox" presStyleLbl="fgAccFollowNode1" presStyleIdx="0" presStyleCnt="2">
        <dgm:presLayoutVars>
          <dgm:bulletEnabled val="1"/>
        </dgm:presLayoutVars>
      </dgm:prSet>
      <dgm:spPr/>
    </dgm:pt>
    <dgm:pt modelId="{A8A7EABF-D525-BC44-9A85-073743FD3E68}" type="pres">
      <dgm:prSet presAssocID="{72F38CB1-8C64-4B74-9F4A-5D699A5BB062}" presName="childTextBox" presStyleLbl="fgAccFollowNode1" presStyleIdx="1" presStyleCnt="2">
        <dgm:presLayoutVars>
          <dgm:bulletEnabled val="1"/>
        </dgm:presLayoutVars>
      </dgm:prSet>
      <dgm:spPr/>
    </dgm:pt>
  </dgm:ptLst>
  <dgm:cxnLst>
    <dgm:cxn modelId="{C90A0B30-B88B-A248-984C-10880F8E3AD9}" type="presOf" srcId="{98F906DC-13D6-44AB-9A64-05891E74C21B}" destId="{71E406A1-A513-3E40-A606-D4DEA8EA8BE9}" srcOrd="0" destOrd="0" presId="urn:microsoft.com/office/officeart/2005/8/layout/process4"/>
    <dgm:cxn modelId="{9954954D-38CE-4AC9-809C-AFECC8797696}" srcId="{465E47AD-235B-4EE6-B566-84B8E928C6E9}" destId="{98F906DC-13D6-44AB-9A64-05891E74C21B}" srcOrd="0" destOrd="0" parTransId="{FCDEBA8B-E6D5-4345-9A52-423284A26F2E}" sibTransId="{EE1E1F6E-DA4C-4093-9B42-C729BCEC3C0E}"/>
    <dgm:cxn modelId="{1A20747D-EBA3-9A46-87BB-9D4D3501C671}" type="presOf" srcId="{A5CABAFC-4137-4A77-8600-061C8314A3D6}" destId="{E2D2700F-50BF-3E45-9A55-9FF918B2ECAD}" srcOrd="0" destOrd="0" presId="urn:microsoft.com/office/officeart/2005/8/layout/process4"/>
    <dgm:cxn modelId="{2628F2A0-E5AE-4D55-AEA5-924B66C7D01D}" srcId="{A5CABAFC-4137-4A77-8600-061C8314A3D6}" destId="{465E47AD-235B-4EE6-B566-84B8E928C6E9}" srcOrd="0" destOrd="0" parTransId="{AFAE01BE-EFD2-4CC2-B042-BB6DCEB7F315}" sibTransId="{6124C01F-D5C4-47C3-B575-CF04AF9AB222}"/>
    <dgm:cxn modelId="{DB2D0ABD-6EF4-D54B-B059-F8E67F4455EE}" type="presOf" srcId="{72F38CB1-8C64-4B74-9F4A-5D699A5BB062}" destId="{A8A7EABF-D525-BC44-9A85-073743FD3E68}" srcOrd="0" destOrd="0" presId="urn:microsoft.com/office/officeart/2005/8/layout/process4"/>
    <dgm:cxn modelId="{B0C5EECD-4795-A941-BEBA-21CF1FE1C216}" type="presOf" srcId="{465E47AD-235B-4EE6-B566-84B8E928C6E9}" destId="{378D6AC2-FE26-D547-89C2-0AAD2667527B}" srcOrd="1" destOrd="0" presId="urn:microsoft.com/office/officeart/2005/8/layout/process4"/>
    <dgm:cxn modelId="{8B2E9ECE-C195-4D03-B05E-25358D59B72F}" srcId="{465E47AD-235B-4EE6-B566-84B8E928C6E9}" destId="{72F38CB1-8C64-4B74-9F4A-5D699A5BB062}" srcOrd="1" destOrd="0" parTransId="{80B46ED9-37DB-4388-8A52-24EF8F87A56B}" sibTransId="{98FAD71E-C26B-452F-8924-0BF29D5C0FFC}"/>
    <dgm:cxn modelId="{E0A0EED4-3E48-D945-903C-1E2F30966C2F}" type="presOf" srcId="{465E47AD-235B-4EE6-B566-84B8E928C6E9}" destId="{A21433F6-57DF-3E49-98AA-9C1B4D9AAA67}" srcOrd="0" destOrd="0" presId="urn:microsoft.com/office/officeart/2005/8/layout/process4"/>
    <dgm:cxn modelId="{9AA0F061-5797-BA42-AE04-C361AE67E8C4}" type="presParOf" srcId="{E2D2700F-50BF-3E45-9A55-9FF918B2ECAD}" destId="{219A2C5F-6B27-A043-B2AF-D8246FDCF12A}" srcOrd="0" destOrd="0" presId="urn:microsoft.com/office/officeart/2005/8/layout/process4"/>
    <dgm:cxn modelId="{F35EAA18-5756-0F42-A4DC-6A79077173F1}" type="presParOf" srcId="{219A2C5F-6B27-A043-B2AF-D8246FDCF12A}" destId="{A21433F6-57DF-3E49-98AA-9C1B4D9AAA67}" srcOrd="0" destOrd="0" presId="urn:microsoft.com/office/officeart/2005/8/layout/process4"/>
    <dgm:cxn modelId="{8C3D6DDE-8DB8-734E-AF6B-6C188C0A37A8}" type="presParOf" srcId="{219A2C5F-6B27-A043-B2AF-D8246FDCF12A}" destId="{378D6AC2-FE26-D547-89C2-0AAD2667527B}" srcOrd="1" destOrd="0" presId="urn:microsoft.com/office/officeart/2005/8/layout/process4"/>
    <dgm:cxn modelId="{F0023584-2997-0745-B8C9-404D6CB7965A}" type="presParOf" srcId="{219A2C5F-6B27-A043-B2AF-D8246FDCF12A}" destId="{1F76E641-CE95-8E4A-809C-B7526F2E2179}" srcOrd="2" destOrd="0" presId="urn:microsoft.com/office/officeart/2005/8/layout/process4"/>
    <dgm:cxn modelId="{4C25D14D-9B76-D441-A009-E375FBD12CFA}" type="presParOf" srcId="{1F76E641-CE95-8E4A-809C-B7526F2E2179}" destId="{71E406A1-A513-3E40-A606-D4DEA8EA8BE9}" srcOrd="0" destOrd="0" presId="urn:microsoft.com/office/officeart/2005/8/layout/process4"/>
    <dgm:cxn modelId="{6DA286E3-F713-BA4F-A0CF-0E9EB373204D}" type="presParOf" srcId="{1F76E641-CE95-8E4A-809C-B7526F2E2179}" destId="{A8A7EABF-D525-BC44-9A85-073743FD3E68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FC9B1B-83FF-4A99-A0DE-2FC1ABFC31C1}" type="doc">
      <dgm:prSet loTypeId="urn:microsoft.com/office/officeart/2005/8/layout/process4" loCatId="process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CD275FC-DAE7-4805-AC27-12E7A95CD8FE}">
      <dgm:prSet custT="1"/>
      <dgm:spPr/>
      <dgm:t>
        <a:bodyPr/>
        <a:lstStyle/>
        <a:p>
          <a:r>
            <a:rPr lang="es-ES_tradnl" sz="2800" b="1" dirty="0"/>
            <a:t>La presencia de Cristo tiene el poder de transformar las circunstancias y traer esperanza y calma en medio de las dificultades. Su influencia positiva puede cambiar la perspectiva y el comportamiento de las personas, ayudándolas a enfrentar los desafíos con una actitud más serena y confiada</a:t>
          </a:r>
          <a:r>
            <a:rPr lang="en-US" sz="2800" b="1" dirty="0"/>
            <a:t> </a:t>
          </a:r>
        </a:p>
      </dgm:t>
    </dgm:pt>
    <dgm:pt modelId="{826EE0B4-95FE-47AD-ACF4-8395EB7AAEE2}" type="parTrans" cxnId="{5DF7959B-9041-488A-A7CF-1453F702EF4C}">
      <dgm:prSet/>
      <dgm:spPr/>
      <dgm:t>
        <a:bodyPr/>
        <a:lstStyle/>
        <a:p>
          <a:endParaRPr lang="en-US"/>
        </a:p>
      </dgm:t>
    </dgm:pt>
    <dgm:pt modelId="{77E54E53-BA62-46A9-ADEE-4F82E47C7DD1}" type="sibTrans" cxnId="{5DF7959B-9041-488A-A7CF-1453F702EF4C}">
      <dgm:prSet/>
      <dgm:spPr/>
      <dgm:t>
        <a:bodyPr/>
        <a:lstStyle/>
        <a:p>
          <a:endParaRPr lang="en-US"/>
        </a:p>
      </dgm:t>
    </dgm:pt>
    <dgm:pt modelId="{C5403812-1800-5446-A8B7-BF0D33C7FC5A}" type="pres">
      <dgm:prSet presAssocID="{42FC9B1B-83FF-4A99-A0DE-2FC1ABFC31C1}" presName="Name0" presStyleCnt="0">
        <dgm:presLayoutVars>
          <dgm:dir/>
          <dgm:animLvl val="lvl"/>
          <dgm:resizeHandles val="exact"/>
        </dgm:presLayoutVars>
      </dgm:prSet>
      <dgm:spPr/>
    </dgm:pt>
    <dgm:pt modelId="{E79916FA-07F7-404B-B907-215FFB8AC0D3}" type="pres">
      <dgm:prSet presAssocID="{8CD275FC-DAE7-4805-AC27-12E7A95CD8FE}" presName="boxAndChildren" presStyleCnt="0"/>
      <dgm:spPr/>
    </dgm:pt>
    <dgm:pt modelId="{29B99C72-1FFA-6846-820E-87C46A15924B}" type="pres">
      <dgm:prSet presAssocID="{8CD275FC-DAE7-4805-AC27-12E7A95CD8FE}" presName="parentTextBox" presStyleLbl="node1" presStyleIdx="0" presStyleCnt="1"/>
      <dgm:spPr/>
    </dgm:pt>
  </dgm:ptLst>
  <dgm:cxnLst>
    <dgm:cxn modelId="{D12C1432-BDF8-3241-B171-149471679878}" type="presOf" srcId="{42FC9B1B-83FF-4A99-A0DE-2FC1ABFC31C1}" destId="{C5403812-1800-5446-A8B7-BF0D33C7FC5A}" srcOrd="0" destOrd="0" presId="urn:microsoft.com/office/officeart/2005/8/layout/process4"/>
    <dgm:cxn modelId="{D20F3168-072F-0A40-836B-61F0F7CE3EB0}" type="presOf" srcId="{8CD275FC-DAE7-4805-AC27-12E7A95CD8FE}" destId="{29B99C72-1FFA-6846-820E-87C46A15924B}" srcOrd="0" destOrd="0" presId="urn:microsoft.com/office/officeart/2005/8/layout/process4"/>
    <dgm:cxn modelId="{5DF7959B-9041-488A-A7CF-1453F702EF4C}" srcId="{42FC9B1B-83FF-4A99-A0DE-2FC1ABFC31C1}" destId="{8CD275FC-DAE7-4805-AC27-12E7A95CD8FE}" srcOrd="0" destOrd="0" parTransId="{826EE0B4-95FE-47AD-ACF4-8395EB7AAEE2}" sibTransId="{77E54E53-BA62-46A9-ADEE-4F82E47C7DD1}"/>
    <dgm:cxn modelId="{C01585E5-ECF0-BB41-AB8E-C1A1D6A3FD4C}" type="presParOf" srcId="{C5403812-1800-5446-A8B7-BF0D33C7FC5A}" destId="{E79916FA-07F7-404B-B907-215FFB8AC0D3}" srcOrd="0" destOrd="0" presId="urn:microsoft.com/office/officeart/2005/8/layout/process4"/>
    <dgm:cxn modelId="{EDBEE0A9-1531-E040-88F6-11192E474771}" type="presParOf" srcId="{E79916FA-07F7-404B-B907-215FFB8AC0D3}" destId="{29B99C72-1FFA-6846-820E-87C46A15924B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6B6032-498C-4744-8217-C34E91962E37}" type="doc">
      <dgm:prSet loTypeId="urn:microsoft.com/office/officeart/2005/8/layout/v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4BE4554-F650-422D-AB71-369A95E70833}">
      <dgm:prSet custT="1"/>
      <dgm:spPr/>
      <dgm:t>
        <a:bodyPr/>
        <a:lstStyle/>
        <a:p>
          <a:r>
            <a:rPr lang="es-ES_tradnl" sz="2800" b="1" dirty="0"/>
            <a:t>El temor puede paralizar a las personas, impidiéndoles enfrentar las circunstancias difíciles de manera efectiva. Cuando están presas del temor, su tranquilidad se ve afectada, lo que puede llevar a una vida llena de ansiedad y estrés.</a:t>
          </a:r>
          <a:endParaRPr lang="en-US" sz="2800" b="1" dirty="0"/>
        </a:p>
      </dgm:t>
    </dgm:pt>
    <dgm:pt modelId="{C11EB8A4-DC5A-4DCB-BF60-70B2DA4E252B}" type="parTrans" cxnId="{B5B538B1-B2D6-400A-A67D-0792FB717059}">
      <dgm:prSet/>
      <dgm:spPr/>
      <dgm:t>
        <a:bodyPr/>
        <a:lstStyle/>
        <a:p>
          <a:endParaRPr lang="en-US"/>
        </a:p>
      </dgm:t>
    </dgm:pt>
    <dgm:pt modelId="{0D66BC92-EE13-42A1-B9BB-A0BB33204857}" type="sibTrans" cxnId="{B5B538B1-B2D6-400A-A67D-0792FB717059}">
      <dgm:prSet/>
      <dgm:spPr/>
      <dgm:t>
        <a:bodyPr/>
        <a:lstStyle/>
        <a:p>
          <a:endParaRPr lang="en-US"/>
        </a:p>
      </dgm:t>
    </dgm:pt>
    <dgm:pt modelId="{0E870DBB-8D42-9042-80AF-2A101EEC2365}" type="pres">
      <dgm:prSet presAssocID="{1D6B6032-498C-4744-8217-C34E91962E37}" presName="outerComposite" presStyleCnt="0">
        <dgm:presLayoutVars>
          <dgm:chMax val="5"/>
          <dgm:dir/>
          <dgm:resizeHandles val="exact"/>
        </dgm:presLayoutVars>
      </dgm:prSet>
      <dgm:spPr/>
    </dgm:pt>
    <dgm:pt modelId="{225C8F4E-7044-2A41-8963-7931659E77CD}" type="pres">
      <dgm:prSet presAssocID="{1D6B6032-498C-4744-8217-C34E91962E37}" presName="dummyMaxCanvas" presStyleCnt="0">
        <dgm:presLayoutVars/>
      </dgm:prSet>
      <dgm:spPr/>
    </dgm:pt>
    <dgm:pt modelId="{114D797F-4544-6246-9248-8D2AB9A09419}" type="pres">
      <dgm:prSet presAssocID="{1D6B6032-498C-4744-8217-C34E91962E37}" presName="OneNode_1" presStyleLbl="node1" presStyleIdx="0" presStyleCnt="1">
        <dgm:presLayoutVars>
          <dgm:bulletEnabled val="1"/>
        </dgm:presLayoutVars>
      </dgm:prSet>
      <dgm:spPr/>
    </dgm:pt>
  </dgm:ptLst>
  <dgm:cxnLst>
    <dgm:cxn modelId="{DA099387-D3A1-434F-8779-DF4499E72F90}" type="presOf" srcId="{1D6B6032-498C-4744-8217-C34E91962E37}" destId="{0E870DBB-8D42-9042-80AF-2A101EEC2365}" srcOrd="0" destOrd="0" presId="urn:microsoft.com/office/officeart/2005/8/layout/vProcess5"/>
    <dgm:cxn modelId="{B5B538B1-B2D6-400A-A67D-0792FB717059}" srcId="{1D6B6032-498C-4744-8217-C34E91962E37}" destId="{74BE4554-F650-422D-AB71-369A95E70833}" srcOrd="0" destOrd="0" parTransId="{C11EB8A4-DC5A-4DCB-BF60-70B2DA4E252B}" sibTransId="{0D66BC92-EE13-42A1-B9BB-A0BB33204857}"/>
    <dgm:cxn modelId="{ACED05DF-B252-A346-A10E-9C1F91F7E3A6}" type="presOf" srcId="{74BE4554-F650-422D-AB71-369A95E70833}" destId="{114D797F-4544-6246-9248-8D2AB9A09419}" srcOrd="0" destOrd="0" presId="urn:microsoft.com/office/officeart/2005/8/layout/vProcess5"/>
    <dgm:cxn modelId="{53880F3C-B0E6-554F-9289-696DFCD11586}" type="presParOf" srcId="{0E870DBB-8D42-9042-80AF-2A101EEC2365}" destId="{225C8F4E-7044-2A41-8963-7931659E77CD}" srcOrd="0" destOrd="0" presId="urn:microsoft.com/office/officeart/2005/8/layout/vProcess5"/>
    <dgm:cxn modelId="{A1A2399D-1BE6-3F40-942A-8D5D11AF6EE0}" type="presParOf" srcId="{0E870DBB-8D42-9042-80AF-2A101EEC2365}" destId="{114D797F-4544-6246-9248-8D2AB9A09419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977DA1-E748-4A98-B60F-F9A6B0DD03BD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2452A0C-9851-499B-AC51-5F39F6592A97}">
      <dgm:prSet/>
      <dgm:spPr/>
      <dgm:t>
        <a:bodyPr/>
        <a:lstStyle/>
        <a:p>
          <a:r>
            <a:rPr lang="es-ES_tradnl" dirty="0"/>
            <a:t>Existe una relación directa entre una mente sana y la paz interior. Una mente libre de temor y ansiedad sobre el futuro contribuye a una vida más tranquila y equilibrada.</a:t>
          </a:r>
          <a:endParaRPr lang="en-US" dirty="0"/>
        </a:p>
      </dgm:t>
    </dgm:pt>
    <dgm:pt modelId="{9AF9B248-FCAA-4212-957D-A586588FD268}" type="parTrans" cxnId="{FAC8D8C9-7FC0-4FD6-9E1B-A18270DF633C}">
      <dgm:prSet/>
      <dgm:spPr/>
      <dgm:t>
        <a:bodyPr/>
        <a:lstStyle/>
        <a:p>
          <a:endParaRPr lang="en-US"/>
        </a:p>
      </dgm:t>
    </dgm:pt>
    <dgm:pt modelId="{DCC4A148-3E01-40B9-B5B0-81385B56C5CD}" type="sibTrans" cxnId="{FAC8D8C9-7FC0-4FD6-9E1B-A18270DF633C}">
      <dgm:prSet/>
      <dgm:spPr/>
      <dgm:t>
        <a:bodyPr/>
        <a:lstStyle/>
        <a:p>
          <a:endParaRPr lang="en-US"/>
        </a:p>
      </dgm:t>
    </dgm:pt>
    <dgm:pt modelId="{8211A891-8A87-2645-AE22-DB8984C6E137}" type="pres">
      <dgm:prSet presAssocID="{7B977DA1-E748-4A98-B60F-F9A6B0DD03BD}" presName="linear" presStyleCnt="0">
        <dgm:presLayoutVars>
          <dgm:animLvl val="lvl"/>
          <dgm:resizeHandles val="exact"/>
        </dgm:presLayoutVars>
      </dgm:prSet>
      <dgm:spPr/>
    </dgm:pt>
    <dgm:pt modelId="{A0D3B112-828A-D04E-A493-5EC646A55A84}" type="pres">
      <dgm:prSet presAssocID="{A2452A0C-9851-499B-AC51-5F39F6592A9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63F8D46-38D1-FD4D-BBE2-3A33720026BF}" type="presOf" srcId="{A2452A0C-9851-499B-AC51-5F39F6592A97}" destId="{A0D3B112-828A-D04E-A493-5EC646A55A84}" srcOrd="0" destOrd="0" presId="urn:microsoft.com/office/officeart/2005/8/layout/vList2"/>
    <dgm:cxn modelId="{FAC8D8C9-7FC0-4FD6-9E1B-A18270DF633C}" srcId="{7B977DA1-E748-4A98-B60F-F9A6B0DD03BD}" destId="{A2452A0C-9851-499B-AC51-5F39F6592A97}" srcOrd="0" destOrd="0" parTransId="{9AF9B248-FCAA-4212-957D-A586588FD268}" sibTransId="{DCC4A148-3E01-40B9-B5B0-81385B56C5CD}"/>
    <dgm:cxn modelId="{48E49ED3-BC29-B749-887F-881ED7FB29F6}" type="presOf" srcId="{7B977DA1-E748-4A98-B60F-F9A6B0DD03BD}" destId="{8211A891-8A87-2645-AE22-DB8984C6E137}" srcOrd="0" destOrd="0" presId="urn:microsoft.com/office/officeart/2005/8/layout/vList2"/>
    <dgm:cxn modelId="{D6A96493-C329-1642-80A1-A687F97CB597}" type="presParOf" srcId="{8211A891-8A87-2645-AE22-DB8984C6E137}" destId="{A0D3B112-828A-D04E-A493-5EC646A55A8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8D6AC2-FE26-D547-89C2-0AAD2667527B}">
      <dsp:nvSpPr>
        <dsp:cNvPr id="0" name=""/>
        <dsp:cNvSpPr/>
      </dsp:nvSpPr>
      <dsp:spPr>
        <a:xfrm>
          <a:off x="0" y="0"/>
          <a:ext cx="5913437" cy="463708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2712" tIns="362712" rIns="362712" bIns="362712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5100" b="1" kern="1200"/>
            <a:t>La analogía entre el pastor y Cristo.</a:t>
          </a:r>
          <a:endParaRPr lang="en-US" sz="5100" kern="1200"/>
        </a:p>
      </dsp:txBody>
      <dsp:txXfrm>
        <a:off x="0" y="0"/>
        <a:ext cx="5913437" cy="2504027"/>
      </dsp:txXfrm>
    </dsp:sp>
    <dsp:sp modelId="{71E406A1-A513-3E40-A606-D4DEA8EA8BE9}">
      <dsp:nvSpPr>
        <dsp:cNvPr id="0" name=""/>
        <dsp:cNvSpPr/>
      </dsp:nvSpPr>
      <dsp:spPr>
        <a:xfrm>
          <a:off x="0" y="2411285"/>
          <a:ext cx="2956718" cy="213306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100" b="1" kern="1200"/>
            <a:t>Existe una analogía entre el pastor y Cristo, donde la presencia de Cristo trae calma y esperanza en la vida del cristiano.</a:t>
          </a:r>
          <a:endParaRPr lang="en-US" sz="2100" kern="1200"/>
        </a:p>
      </dsp:txBody>
      <dsp:txXfrm>
        <a:off x="0" y="2411285"/>
        <a:ext cx="2956718" cy="2133060"/>
      </dsp:txXfrm>
    </dsp:sp>
    <dsp:sp modelId="{A8A7EABF-D525-BC44-9A85-073743FD3E68}">
      <dsp:nvSpPr>
        <dsp:cNvPr id="0" name=""/>
        <dsp:cNvSpPr/>
      </dsp:nvSpPr>
      <dsp:spPr>
        <a:xfrm>
          <a:off x="2956718" y="2411285"/>
          <a:ext cx="2956718" cy="2133060"/>
        </a:xfrm>
        <a:prstGeom prst="rect">
          <a:avLst/>
        </a:prstGeom>
        <a:solidFill>
          <a:schemeClr val="accent2">
            <a:tint val="40000"/>
            <a:alpha val="90000"/>
            <a:hueOff val="6734724"/>
            <a:satOff val="-62232"/>
            <a:lumOff val="-701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6734724"/>
              <a:satOff val="-62232"/>
              <a:lumOff val="-701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100" b="1" kern="1200"/>
            <a:t>Al igual que el pastor cuida de sus seguidores, brindándoles consuelo y guía.</a:t>
          </a:r>
          <a:endParaRPr lang="en-US" sz="2100" kern="1200"/>
        </a:p>
      </dsp:txBody>
      <dsp:txXfrm>
        <a:off x="2956718" y="2411285"/>
        <a:ext cx="2956718" cy="21330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B99C72-1FFA-6846-820E-87C46A15924B}">
      <dsp:nvSpPr>
        <dsp:cNvPr id="0" name=""/>
        <dsp:cNvSpPr/>
      </dsp:nvSpPr>
      <dsp:spPr>
        <a:xfrm>
          <a:off x="0" y="0"/>
          <a:ext cx="7632596" cy="591714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800" b="1" kern="1200" dirty="0"/>
            <a:t>La presencia de Cristo tiene el poder de transformar las circunstancias y traer esperanza y calma en medio de las dificultades. Su influencia positiva puede cambiar la perspectiva y el comportamiento de las personas, ayudándolas a enfrentar los desafíos con una actitud más serena y confiada</a:t>
          </a:r>
          <a:r>
            <a:rPr lang="en-US" sz="2800" b="1" kern="1200" dirty="0"/>
            <a:t> </a:t>
          </a:r>
        </a:p>
      </dsp:txBody>
      <dsp:txXfrm>
        <a:off x="0" y="0"/>
        <a:ext cx="7632596" cy="59171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4D797F-4544-6246-9248-8D2AB9A09419}">
      <dsp:nvSpPr>
        <dsp:cNvPr id="0" name=""/>
        <dsp:cNvSpPr/>
      </dsp:nvSpPr>
      <dsp:spPr>
        <a:xfrm>
          <a:off x="0" y="1350818"/>
          <a:ext cx="11970326" cy="2701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800" b="1" kern="1200" dirty="0"/>
            <a:t>El temor puede paralizar a las personas, impidiéndoles enfrentar las circunstancias difíciles de manera efectiva. Cuando están presas del temor, su tranquilidad se ve afectada, lo que puede llevar a una vida llena de ansiedad y estrés.</a:t>
          </a:r>
          <a:endParaRPr lang="en-US" sz="2800" b="1" kern="1200" dirty="0"/>
        </a:p>
      </dsp:txBody>
      <dsp:txXfrm>
        <a:off x="79128" y="1429946"/>
        <a:ext cx="11812070" cy="25433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D3B112-828A-D04E-A493-5EC646A55A84}">
      <dsp:nvSpPr>
        <dsp:cNvPr id="0" name=""/>
        <dsp:cNvSpPr/>
      </dsp:nvSpPr>
      <dsp:spPr>
        <a:xfrm>
          <a:off x="0" y="49895"/>
          <a:ext cx="7432975" cy="52650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4500" kern="1200" dirty="0"/>
            <a:t>Existe una relación directa entre una mente sana y la paz interior. Una mente libre de temor y ansiedad sobre el futuro contribuye a una vida más tranquila y equilibrada.</a:t>
          </a:r>
          <a:endParaRPr lang="en-US" sz="4500" kern="1200" dirty="0"/>
        </a:p>
      </dsp:txBody>
      <dsp:txXfrm>
        <a:off x="257016" y="306911"/>
        <a:ext cx="6918943" cy="4750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51251-28AD-9F40-898F-C61D021ED549}" type="datetimeFigureOut">
              <a:rPr lang="es-ES_tradnl" smtClean="0"/>
              <a:t>18/4/25</a:t>
            </a:fld>
            <a:endParaRPr lang="es-ES_trad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F734F5-1C67-424B-913D-A2BDF06CE7EE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65604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spcBef>
                <a:spcPts val="375"/>
              </a:spcBef>
              <a:spcAft>
                <a:spcPts val="375"/>
              </a:spcAft>
              <a:buNone/>
            </a:pPr>
            <a:r>
              <a:rPr lang="es-ES_tradnl" sz="1600" b="1" i="0" u="none" strike="noStrike" noProof="0" dirty="0">
                <a:solidFill>
                  <a:srgbClr val="242424"/>
                </a:solidFill>
                <a:effectLst/>
                <a:latin typeface="+mn-lt"/>
              </a:rPr>
              <a:t>El Salmo 23 fue escrito por el rey David, quien era pastor antes de convertirse en rey de Israel. Este salmo refleja su experiencia y su relación con Dios, comparando a Dios con un pastor que cuida de sus ovejas. En la cultura antigua, los pastores eran responsables de proteger, guiar y proveer para sus ovejas, y David utiliza esta imagen para describir cómo Dios cuida de su pueblo.</a:t>
            </a:r>
          </a:p>
          <a:p>
            <a:pPr algn="l">
              <a:spcBef>
                <a:spcPts val="375"/>
              </a:spcBef>
              <a:spcAft>
                <a:spcPts val="375"/>
              </a:spcAft>
              <a:buNone/>
            </a:pPr>
            <a:r>
              <a:rPr lang="es-ES_tradnl" sz="1600" b="1" i="0" u="none" strike="noStrike" noProof="0" dirty="0">
                <a:solidFill>
                  <a:srgbClr val="242424"/>
                </a:solidFill>
                <a:effectLst/>
                <a:latin typeface="+mn-lt"/>
              </a:rPr>
              <a:t>Explicación: El Salmo 23 comienza con la famosa frase "El Señor es mi pastor, nada me faltará". Esta declaración establece la confianza en Dios como proveedor y cuidador. A lo largo del salmo, David describe cómo Dios guía a sus ovejas por caminos de justicia, les da descanso en verdes pastos y les ofrece agua fresca. Incluso en momentos de peligro y oscuridad, como el "valle de sombra de muerte", David confía en que Dios está con él, protegiéndolo y confortándolo.</a:t>
            </a:r>
          </a:p>
          <a:p>
            <a:pPr algn="l">
              <a:spcBef>
                <a:spcPts val="375"/>
              </a:spcBef>
              <a:spcAft>
                <a:spcPts val="375"/>
              </a:spcAft>
              <a:buNone/>
            </a:pPr>
            <a:r>
              <a:rPr lang="es-ES_tradnl" sz="1600" b="1" i="0" u="none" strike="noStrike" noProof="0" dirty="0">
                <a:solidFill>
                  <a:srgbClr val="242424"/>
                </a:solidFill>
                <a:effectLst/>
                <a:latin typeface="+mn-lt"/>
              </a:rPr>
              <a:t>El salmo también habla de la abundancia y la bendición que Dios ofrece, preparando una mesa en presencia de los enemigos y ungiendo la cabeza con aceite. Finalmente, David expresa su esperanza y seguridad en que la bondad y el amor de Dios lo acompañarán todos los días de su vida, y que habitará en la casa del Señor para siempre.</a:t>
            </a:r>
          </a:p>
          <a:p>
            <a:pPr algn="l">
              <a:spcBef>
                <a:spcPts val="375"/>
              </a:spcBef>
              <a:spcAft>
                <a:spcPts val="375"/>
              </a:spcAft>
            </a:pPr>
            <a:r>
              <a:rPr lang="es-ES_tradnl" sz="1600" b="1" i="0" u="none" strike="noStrike" noProof="0" dirty="0">
                <a:solidFill>
                  <a:srgbClr val="242424"/>
                </a:solidFill>
                <a:effectLst/>
                <a:latin typeface="+mn-lt"/>
              </a:rPr>
              <a:t>Este salmo es una fuente de consuelo y esperanza para muchas personas, recordándoles que Dios está siempre presente, cuidando y guiando a sus hijos en cada etapa de la vida</a:t>
            </a:r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734F5-1C67-424B-913D-A2BDF06CE7EE}" type="slidenum">
              <a:rPr lang="es-ES_tradnl" smtClean="0"/>
              <a:t>2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1799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s-ES_tradnl" sz="1800" noProof="0" dirty="0">
                <a:effectLst/>
                <a:latin typeface="+mn-lt"/>
              </a:rPr>
              <a:t>Confortará mi alma": Habla de cómo Dios restaura lo que está roto en nosotros.</a:t>
            </a:r>
          </a:p>
          <a:p>
            <a:pPr>
              <a:buNone/>
            </a:pPr>
            <a:r>
              <a:rPr lang="es-ES_tradnl" sz="1800" noProof="0" dirty="0">
                <a:effectLst/>
                <a:latin typeface="+mn-lt"/>
              </a:rPr>
              <a:t>  - "Valle de sombra de muerte": Este símbolo se puede conectar con los desafíos de la vida, pero también con la esperanza en que Dios está presente.</a:t>
            </a:r>
          </a:p>
          <a:p>
            <a:pPr>
              <a:buNone/>
            </a:pPr>
            <a:r>
              <a:rPr lang="es-ES_tradnl" sz="1800" noProof="0" dirty="0">
                <a:effectLst/>
                <a:latin typeface="+mn-lt"/>
              </a:rPr>
              <a:t>  - "Tu vara y tu cayado": Representan dirección y protección en medio del caos.</a:t>
            </a:r>
          </a:p>
          <a:p>
            <a:r>
              <a:rPr lang="es-ES_tradnl" sz="1800" noProof="0" dirty="0">
                <a:effectLst/>
                <a:latin typeface="+mn-lt"/>
              </a:rPr>
              <a:t>- **Aplicación práctica:** Conecta cada frase con experiencias comunes de las mujeres, como el duelo, la incertidumbre o los retos familiares.</a:t>
            </a:r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734F5-1C67-424B-913D-A2BDF06CE7EE}" type="slidenum">
              <a:rPr lang="es-ES_tradnl" smtClean="0"/>
              <a:t>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48755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err="1">
                <a:effectLst/>
                <a:latin typeface="Helvetica Neue" panose="02000503000000020004" pitchFamily="2" charset="0"/>
              </a:rPr>
              <a:t>Fomenta</a:t>
            </a:r>
            <a:r>
              <a:rPr lang="en-US" sz="2800" dirty="0">
                <a:effectLst/>
                <a:latin typeface="Helvetica Neue" panose="02000503000000020004" pitchFamily="2" charset="0"/>
              </a:rPr>
              <a:t> la </a:t>
            </a:r>
            <a:r>
              <a:rPr lang="en-US" sz="2800" dirty="0" err="1">
                <a:effectLst/>
                <a:latin typeface="Helvetica Neue" panose="02000503000000020004" pitchFamily="2" charset="0"/>
              </a:rPr>
              <a:t>reflexión</a:t>
            </a:r>
            <a:r>
              <a:rPr lang="en-US" sz="2800" dirty="0">
                <a:effectLst/>
                <a:latin typeface="Helvetica Neue" panose="02000503000000020004" pitchFamily="2" charset="0"/>
              </a:rPr>
              <a:t> personal sobre cómo Dios </a:t>
            </a:r>
            <a:r>
              <a:rPr lang="en-US" sz="2800" dirty="0" err="1">
                <a:effectLst/>
                <a:latin typeface="Helvetica Neue" panose="02000503000000020004" pitchFamily="2" charset="0"/>
              </a:rPr>
              <a:t>restaura</a:t>
            </a:r>
            <a:r>
              <a:rPr lang="en-US" sz="2800" dirty="0">
                <a:effectLst/>
                <a:latin typeface="Helvetica Neue" panose="02000503000000020004" pitchFamily="2" charset="0"/>
              </a:rPr>
              <a:t> y </a:t>
            </a:r>
            <a:r>
              <a:rPr lang="en-US" sz="2800" dirty="0" err="1">
                <a:effectLst/>
                <a:latin typeface="Helvetica Neue" panose="02000503000000020004" pitchFamily="2" charset="0"/>
              </a:rPr>
              <a:t>guía</a:t>
            </a:r>
            <a:r>
              <a:rPr lang="en-US" sz="2800" dirty="0">
                <a:effectLst/>
                <a:latin typeface="Helvetica Neue" panose="02000503000000020004" pitchFamily="2" charset="0"/>
              </a:rPr>
              <a:t> en la </a:t>
            </a:r>
            <a:r>
              <a:rPr lang="en-US" sz="2800" dirty="0" err="1">
                <a:effectLst/>
                <a:latin typeface="Helvetica Neue" panose="02000503000000020004" pitchFamily="2" charset="0"/>
              </a:rPr>
              <a:t>vida</a:t>
            </a:r>
            <a:r>
              <a:rPr lang="en-US" sz="2800" dirty="0">
                <a:effectLst/>
                <a:latin typeface="Helvetica Neue" panose="02000503000000020004" pitchFamily="2" charset="0"/>
              </a:rPr>
              <a:t> </a:t>
            </a:r>
            <a:r>
              <a:rPr lang="en-US" sz="2800" dirty="0" err="1">
                <a:effectLst/>
                <a:latin typeface="Helvetica Neue" panose="02000503000000020004" pitchFamily="2" charset="0"/>
              </a:rPr>
              <a:t>cotidiana</a:t>
            </a:r>
            <a:r>
              <a:rPr lang="en-US" sz="2800" dirty="0">
                <a:effectLst/>
                <a:latin typeface="Helvetica Neue" panose="02000503000000020004" pitchFamily="2" charset="0"/>
              </a:rPr>
              <a:t>. </a:t>
            </a:r>
            <a:r>
              <a:rPr lang="en-US" sz="2800" dirty="0" err="1">
                <a:effectLst/>
                <a:latin typeface="Helvetica Neue" panose="02000503000000020004" pitchFamily="2" charset="0"/>
              </a:rPr>
              <a:t>Ejemplo</a:t>
            </a:r>
            <a:r>
              <a:rPr lang="en-US" sz="2800" dirty="0">
                <a:effectLst/>
                <a:latin typeface="Helvetica Neue" panose="02000503000000020004" pitchFamily="2" charset="0"/>
              </a:rPr>
              <a:t>: </a:t>
            </a:r>
            <a:r>
              <a:rPr lang="es-ES_tradnl" sz="2800" b="1" noProof="0" dirty="0">
                <a:effectLst/>
                <a:cs typeface="Arial" panose="020B0604020202020204" pitchFamily="34" charset="0"/>
              </a:rPr>
              <a:t>Ejemplos de cómo confiar en Dios en tiempos de incertidumbre y desafíos.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800" dirty="0">
              <a:effectLst/>
              <a:latin typeface="Helvetica Neue" panose="02000503000000020004" pitchFamily="2" charset="0"/>
            </a:endParaRPr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734F5-1C67-424B-913D-A2BDF06CE7EE}" type="slidenum">
              <a:rPr lang="es-ES_tradnl" smtClean="0"/>
              <a:t>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44620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F3C4C-1C40-7849-8B33-5B97B4CF19E8}" type="slidenum">
              <a:rPr lang="es-ES_tradnl" smtClean="0"/>
              <a:t>8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8072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spcBef>
                <a:spcPts val="375"/>
              </a:spcBef>
              <a:spcAft>
                <a:spcPts val="375"/>
              </a:spcAft>
              <a:buNone/>
            </a:pP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Al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confiar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en que Dios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está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con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ellas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, las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mujeres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pueden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avanzar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con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propósito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,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sabiendo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que no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están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solas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y que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tienen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el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apoyo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divino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para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enfrentar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cualquier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desafío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.</a:t>
            </a:r>
          </a:p>
          <a:p>
            <a:pPr algn="l">
              <a:spcBef>
                <a:spcPts val="375"/>
              </a:spcBef>
              <a:spcAft>
                <a:spcPts val="375"/>
              </a:spcAft>
            </a:pP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Este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mensaje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puede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inspirar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a las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mujeres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a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reconocer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su propia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fortaleza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y a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seguir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adelante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con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valentía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,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confiando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en que Dios las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restaurará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y las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guiará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en su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camino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. La imagen del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buen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pastor en el Salmo 23 es un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recordatorio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de que,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incluso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en los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momentos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más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oscuros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, Dios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está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presente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,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ofreciendo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consuelo</a:t>
            </a:r>
            <a:r>
              <a:rPr lang="en-US" b="0" i="0" u="none" strike="noStrike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y </a:t>
            </a:r>
            <a:r>
              <a:rPr lang="en-US" b="0" i="0" u="none" strike="noStrike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aliento</a:t>
            </a:r>
            <a:endParaRPr lang="en-US" b="0" i="0" u="none" strike="noStrike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734F5-1C67-424B-913D-A2BDF06CE7EE}" type="slidenum">
              <a:rPr lang="es-ES_tradnl" smtClean="0"/>
              <a:t>10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39714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6C4B3-F266-0CA3-3F0D-44C07C3F4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0C69F-6E39-4293-465D-4FF9796EC8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D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A7A5C-B555-578E-A806-FB6A57931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1FFE2-CFB9-4705-8D22-6EC15C170B9B}" type="datetimeFigureOut">
              <a:rPr lang="es-DO" smtClean="0"/>
              <a:t>18/4/25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02993-0188-1792-E6A6-65DE872EB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05503-6485-1435-3EC9-610902468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B3508-9326-4238-BE44-A5B3E3DC10E9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2166844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6FBFD-B4B3-1FC9-0BF5-9B6F6349C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712706-6489-E677-084D-390C14FB27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5B5D9-20F8-9442-5455-572DA1425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1FFE2-CFB9-4705-8D22-6EC15C170B9B}" type="datetimeFigureOut">
              <a:rPr lang="es-DO" smtClean="0"/>
              <a:t>18/4/25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B2AA2-FB89-9814-B536-9CBBD0067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D7F9F3-0D12-1D47-D16C-F2E25074A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B3508-9326-4238-BE44-A5B3E3DC10E9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2658219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9500CC-6234-164D-ABAA-512CDE3B40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4D76FE-8FE6-2141-5686-C5D1783EB5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DD7F10-0710-799D-CB51-99D10835F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1FFE2-CFB9-4705-8D22-6EC15C170B9B}" type="datetimeFigureOut">
              <a:rPr lang="es-DO" smtClean="0"/>
              <a:t>18/4/25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94567-7153-ED5F-2837-0B78F7077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B6B2D-C829-4652-142C-E986FD4E8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B3508-9326-4238-BE44-A5B3E3DC10E9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841928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593C5-3E0A-6F4E-D17F-B95D0DD1E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A46FA0-15DA-FFDB-5802-757D2C3AA7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55DA8-D7B8-9519-2E09-C0CA7F9D4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1FFE2-CFB9-4705-8D22-6EC15C170B9B}" type="datetimeFigureOut">
              <a:rPr lang="es-DO" smtClean="0"/>
              <a:t>18/4/25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97EF8-9132-D5CE-E918-A96132601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4D594E-6119-8EB6-CFFA-32F38C1B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B3508-9326-4238-BE44-A5B3E3DC10E9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392865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9E325-5F1E-0AE1-E4E5-45E1CD917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F3EA6D-9D1A-F3CB-CCB3-5E29C74F7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A1D7F9-4F2F-8889-AF4D-A5C9D94E8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1FFE2-CFB9-4705-8D22-6EC15C170B9B}" type="datetimeFigureOut">
              <a:rPr lang="es-DO" smtClean="0"/>
              <a:t>18/4/25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88815A-EAF5-E048-F5F5-83842F794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21E9D9-1DFD-9A16-33B2-34493C99C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B3508-9326-4238-BE44-A5B3E3DC10E9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4063732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897ED-A2D1-488C-9E3D-B78CBDFAF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5B618-1498-9DFA-EF24-2DB04AF106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C68B5-0F8B-5F21-D8E6-4DDE04B12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7AFC10-E8DC-7F1F-8062-B1772E4BB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1FFE2-CFB9-4705-8D22-6EC15C170B9B}" type="datetimeFigureOut">
              <a:rPr lang="es-DO" smtClean="0"/>
              <a:t>18/4/25</a:t>
            </a:fld>
            <a:endParaRPr lang="es-D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5B713-F6C4-3046-0E54-0D6AF029F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AB0137-2E35-12B3-5B04-1E40D32A4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B3508-9326-4238-BE44-A5B3E3DC10E9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293258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7AEE3-813F-883C-C57D-C162DE42F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C64EDC-DE37-FFDF-951F-3E4E2F9158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3B48C1-0322-F632-2AB6-A0954BC185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9177BF-6A4E-5954-C246-B41941D89E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F88047-438D-5BBF-DB8B-2F876A9378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902338-E778-748E-AB9C-27CD94E6D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1FFE2-CFB9-4705-8D22-6EC15C170B9B}" type="datetimeFigureOut">
              <a:rPr lang="es-DO" smtClean="0"/>
              <a:t>18/4/25</a:t>
            </a:fld>
            <a:endParaRPr lang="es-D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1E5ECB-3FB7-08B2-2D38-78972B4CC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64C132-58D7-B7EC-FA1D-4F7E0553F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B3508-9326-4238-BE44-A5B3E3DC10E9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2841085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EF2BF-F8D2-9675-7EF6-A0D18A75D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916F88-9633-367A-8376-47C4C41DB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1FFE2-CFB9-4705-8D22-6EC15C170B9B}" type="datetimeFigureOut">
              <a:rPr lang="es-DO" smtClean="0"/>
              <a:t>18/4/25</a:t>
            </a:fld>
            <a:endParaRPr lang="es-D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D48BC1-9FFE-8FA1-E722-BD798C453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021A5B-19C9-E812-A4DF-A75850BE5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B3508-9326-4238-BE44-A5B3E3DC10E9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2058241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612329-5E59-D9A3-26B7-63852989C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1FFE2-CFB9-4705-8D22-6EC15C170B9B}" type="datetimeFigureOut">
              <a:rPr lang="es-DO" smtClean="0"/>
              <a:t>18/4/25</a:t>
            </a:fld>
            <a:endParaRPr lang="es-D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4FFD93-0568-BA27-C4D7-A806054DB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B1898A-B2B6-A217-47A3-5685CD201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B3508-9326-4238-BE44-A5B3E3DC10E9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881471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48832-EE5E-2112-F0CD-ABC3EAFD1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59CA87-C63F-FD3F-25E7-90BFD4EAFE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4AC757-9699-02FF-AAAC-9AF48EA453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D675C8-83A1-267F-1BBD-3D571F33F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1FFE2-CFB9-4705-8D22-6EC15C170B9B}" type="datetimeFigureOut">
              <a:rPr lang="es-DO" smtClean="0"/>
              <a:t>18/4/25</a:t>
            </a:fld>
            <a:endParaRPr lang="es-D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C641D3-AA26-0095-429B-AD7A4A39D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121CA-F7F8-CF87-4A25-6A3846A45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B3508-9326-4238-BE44-A5B3E3DC10E9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452967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36721-87A6-091C-3DB1-8DACF3AE1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05492C-5308-D720-F28F-0540120377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D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60D25-A6FE-A0E5-E323-90AF485E52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28E1DF-6CA1-83CB-D62E-B508A36BC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1FFE2-CFB9-4705-8D22-6EC15C170B9B}" type="datetimeFigureOut">
              <a:rPr lang="es-DO" smtClean="0"/>
              <a:t>18/4/25</a:t>
            </a:fld>
            <a:endParaRPr lang="es-D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8D20CD-EFD4-D5B8-C74B-CD2A9F6FB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451631-6860-31D6-B6C3-CD66B0AE7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B3508-9326-4238-BE44-A5B3E3DC10E9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3792999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FB6C4C-9BCC-608F-F7D3-5A73B95C0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0B51AF-21D9-28D2-3D4D-7C8240DDFA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CD397-34F0-C380-603E-B3DFE795CE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01FFE2-CFB9-4705-8D22-6EC15C170B9B}" type="datetimeFigureOut">
              <a:rPr lang="es-DO" smtClean="0"/>
              <a:t>18/4/25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86D55-3317-FC33-B674-058165112E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FAEB9-0296-3593-6831-7F8936D00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2B3508-9326-4238-BE44-A5B3E3DC10E9}" type="slidenum">
              <a:rPr lang="es-DO" smtClean="0"/>
              <a:t>‹#›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122487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D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pixnio.com/es/paisajes/carretera/hoja-de-madera-camino-arbol-sendero-naturaleza-camino-paisaje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hyperlink" Target="https://predicad.wordpress.com/tag/crecimiento-espiritual-en-espiritu-transformacio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s://predicad.wordpress.com/tag/crecimiento-espiritual-crisis-derrumbe-de-la-vid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clavesliderazgoresponsable.blogspot.com/2017/09/la-compasion-clave-del-exito.htm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s://www.laviajeraempedernida.com/ocho-retos-del-sector-en-el-dia-mundial-del-turismo-debate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s://www.panoramicas360.net/vall-aran-bassa-doles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s://franciscoacuyo.blogspot.com/2017/04/maria-frente-al-espejo-de-pastor-aguiar.html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itzend.me/2010/08/03/john-part-22/" TargetMode="External"/><Relationship Id="rId4" Type="http://schemas.openxmlformats.org/officeDocument/2006/relationships/image" Target="../media/image10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1EAA37-6C7C-D850-2862-117C609C4F2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0"/>
            <a:ext cx="223613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D9B358-8CAC-03D9-2CAC-1E59C1FF43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62077" y="0"/>
            <a:ext cx="594228" cy="68580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9" name="Picture 8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1EF4B743-9E47-7BC0-502B-056B1E11CBC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840" y="-279400"/>
            <a:ext cx="8094132" cy="809413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DE8688-6043-129B-0027-B46164B6F638}"/>
              </a:ext>
            </a:extLst>
          </p:cNvPr>
          <p:cNvSpPr txBox="1"/>
          <p:nvPr/>
        </p:nvSpPr>
        <p:spPr>
          <a:xfrm>
            <a:off x="1661028" y="74122"/>
            <a:ext cx="965866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s-ES_tradnl" sz="2800" b="1" noProof="0" dirty="0">
                <a:effectLst/>
                <a:latin typeface="+mj-lt"/>
              </a:rPr>
              <a:t>Camino de Paz y Restauración: Salmo 23:3-4</a:t>
            </a:r>
          </a:p>
          <a:p>
            <a:pPr algn="ctr">
              <a:buNone/>
            </a:pPr>
            <a:endParaRPr lang="es-ES_tradnl" sz="2800" b="1" dirty="0">
              <a:latin typeface="+mj-lt"/>
            </a:endParaRPr>
          </a:p>
          <a:p>
            <a:pPr algn="ctr">
              <a:buNone/>
            </a:pPr>
            <a:r>
              <a:rPr lang="es-ES_tradnl" sz="2800" b="1" dirty="0">
                <a:latin typeface="+mj-lt"/>
              </a:rPr>
              <a:t>MARÍA LIZETH RUANO</a:t>
            </a:r>
          </a:p>
          <a:p>
            <a:pPr algn="ctr">
              <a:buNone/>
            </a:pPr>
            <a:r>
              <a:rPr lang="es-ES_tradnl" sz="2800" b="1" noProof="0" dirty="0">
                <a:effectLst/>
                <a:latin typeface="+mj-lt"/>
              </a:rPr>
              <a:t>Abril 2025</a:t>
            </a:r>
          </a:p>
        </p:txBody>
      </p:sp>
      <p:pic>
        <p:nvPicPr>
          <p:cNvPr id="5" name="Picture 4" descr="A path through a forest&#10;&#10;AI-generated content may be incorrect.">
            <a:extLst>
              <a:ext uri="{FF2B5EF4-FFF2-40B4-BE49-F238E27FC236}">
                <a16:creationId xmlns:a16="http://schemas.microsoft.com/office/drawing/2014/main" id="{2126F75B-F138-F2E7-F9B7-F67D6995D7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942608" y="1634246"/>
            <a:ext cx="4152900" cy="303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036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3D9DE-109A-9217-651D-7CABA46F2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D63E0DB-E436-08EE-0113-D229EB9CCF6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B02C60-0348-75DE-7812-B04E28BACD2A}"/>
              </a:ext>
            </a:extLst>
          </p:cNvPr>
          <p:cNvSpPr/>
          <p:nvPr/>
        </p:nvSpPr>
        <p:spPr>
          <a:xfrm>
            <a:off x="0" y="1422319"/>
            <a:ext cx="12192000" cy="6457657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CED3AC-1541-A781-D7DE-8594299EBCB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pPr algn="l"/>
            <a:r>
              <a:rPr lang="es-ES_tradnl" sz="2800" b="1" noProof="0" dirty="0">
                <a:effectLst/>
              </a:rPr>
              <a:t>Dios restaura nuestro ser para que avancemos con propósito y valentía</a:t>
            </a:r>
            <a:endParaRPr lang="es-DO" sz="280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CED08D-11E8-E797-1099-F87B9769EF3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3F1991-ACA2-B5D7-CC5C-AE1B08B88FF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6725" y="2185244"/>
            <a:ext cx="1052300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endParaRPr lang="es-ES_tradnl" sz="3200" b="1" noProof="0" dirty="0">
              <a:effectLst/>
            </a:endParaRPr>
          </a:p>
          <a:p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</a:rPr>
              <a:t> Las mujeres, a lo largo de la historia, han demostrado una increíble resiliencia y capacidad para superar obstáculos. En momentos de dificultad, la restauración y guía de Dios pueden ser una fuente de fuerza y esperanza. las mujeres pueden avanzar con propósito, sabiendo que no están solas y que tienen el apoyo divino para enfrentar cualquier desafío.</a:t>
            </a:r>
            <a:endParaRPr lang="es-ES_tradnl" sz="3200" b="1" noProof="0" dirty="0">
              <a:effectLst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41677-21ED-5754-48BA-A8EC0221A83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9E9ADB-A43D-4848-0E30-F50FF1D0584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C5D857C7-033A-3EB6-81FF-8BB832E4C1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80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59595-3BB1-0682-0C3C-B88FE5312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A61A0DE-94FD-1F36-B0C4-4E2867EBE7E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61C592-910E-E92F-A3C6-36949184F28F}"/>
              </a:ext>
            </a:extLst>
          </p:cNvPr>
          <p:cNvSpPr/>
          <p:nvPr/>
        </p:nvSpPr>
        <p:spPr>
          <a:xfrm>
            <a:off x="0" y="1765300"/>
            <a:ext cx="1219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4E831F-BEEB-1D5A-97FC-69F6EC1C1E4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pPr algn="l"/>
            <a:r>
              <a:rPr lang="es-DO" sz="54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RELACIÓN ÍNTIMA</a:t>
            </a:r>
            <a:endParaRPr lang="es-DO" sz="54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A3571-3A9E-B6E6-68FE-585DE8C8FB9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2AD396-3982-9F17-5301-17D081F8756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6725" y="2185244"/>
            <a:ext cx="1052300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200" dirty="0">
                <a:effectLst/>
                <a:latin typeface="Helvetica Neue" panose="02000503000000020004" pitchFamily="2" charset="0"/>
              </a:rPr>
              <a:t> 1</a:t>
            </a:r>
            <a:r>
              <a:rPr lang="en-US" sz="3600" b="1" dirty="0">
                <a:effectLst/>
                <a:latin typeface="Helvetica Neue" panose="02000503000000020004" pitchFamily="2" charset="0"/>
              </a:rPr>
              <a:t>. </a:t>
            </a:r>
            <a:r>
              <a:rPr lang="es-ES_tradnl" sz="3600" b="1" noProof="0" dirty="0">
                <a:effectLst/>
                <a:latin typeface="Helvetica Neue" panose="02000503000000020004" pitchFamily="2" charset="0"/>
              </a:rPr>
              <a:t>Busca momentos de conexión con Dios en tu día a día.</a:t>
            </a:r>
          </a:p>
          <a:p>
            <a:pPr>
              <a:buNone/>
            </a:pPr>
            <a:endParaRPr lang="es-ES_tradnl" sz="3600" b="1" noProof="0" dirty="0">
              <a:effectLst/>
              <a:latin typeface="Helvetica Neue" panose="02000503000000020004" pitchFamily="2" charset="0"/>
            </a:endParaRPr>
          </a:p>
          <a:p>
            <a:r>
              <a:rPr lang="es-ES_tradnl" sz="3600" b="1" noProof="0" dirty="0">
                <a:effectLst/>
                <a:latin typeface="Helvetica Neue" panose="02000503000000020004" pitchFamily="2" charset="0"/>
              </a:rPr>
              <a:t> 2.  Sé una guía espiritual para tu familia o comunidad.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6479192-E3B4-C602-229F-C223F5B0BF9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7661A32-50CC-FA0A-1C1B-B8CD2228278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A39A4D16-B1BB-10C9-2D4C-F793E6A1A63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452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4076D5-946F-F75C-64F0-8B7F57740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C7BD55E-597A-19C7-C8C9-35F3C80CAA4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EE6D40-DDE0-A766-20BD-83103B6B2121}"/>
              </a:ext>
            </a:extLst>
          </p:cNvPr>
          <p:cNvSpPr/>
          <p:nvPr/>
        </p:nvSpPr>
        <p:spPr>
          <a:xfrm>
            <a:off x="0" y="1593786"/>
            <a:ext cx="12192000" cy="6075905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86F4AB-38DC-F7B7-D907-34DAA08463A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  <a:latin typeface="+mn-lt"/>
              </a:rPr>
              <a:t>Busca momentos de conexión con Dios en tu día a día</a:t>
            </a:r>
            <a:endParaRPr lang="es-DO" sz="3200" b="1" dirty="0">
              <a:solidFill>
                <a:srgbClr val="C39E6D"/>
              </a:solidFill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A08FB0-05DD-E46D-001F-3355431BC84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AEDA15-F9DE-D7FC-59C3-2D8B8D8F640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6725" y="2185244"/>
            <a:ext cx="10523008" cy="5560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75"/>
              </a:spcBef>
              <a:spcAft>
                <a:spcPts val="375"/>
              </a:spcAft>
              <a:buNone/>
            </a:pPr>
            <a:endParaRPr lang="es-ES_tradnl" sz="3200" i="0" u="none" strike="noStrike" noProof="0" dirty="0">
              <a:solidFill>
                <a:srgbClr val="242424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</a:rPr>
              <a:t>Oración diaria</a:t>
            </a:r>
            <a:r>
              <a:rPr lang="es-ES_tradnl" sz="3200" i="0" u="none" strike="noStrike" noProof="0" dirty="0">
                <a:solidFill>
                  <a:srgbClr val="242424"/>
                </a:solidFill>
                <a:effectLst/>
              </a:rPr>
              <a:t>: Dedica tiempo cada día para hablar con Dios, expresar tus preocupaciones, agradecimientos y pedir guía.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</a:rPr>
              <a:t>Lectura de la Biblia</a:t>
            </a:r>
            <a:r>
              <a:rPr lang="es-ES_tradnl" sz="3200" i="0" u="none" strike="noStrike" noProof="0" dirty="0">
                <a:solidFill>
                  <a:srgbClr val="242424"/>
                </a:solidFill>
                <a:effectLst/>
              </a:rPr>
              <a:t>: Encuentra pasajes que te inspiren y te ayuden a entender mejor la voluntad de Dios.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</a:rPr>
              <a:t>Meditación</a:t>
            </a:r>
            <a:r>
              <a:rPr lang="es-ES_tradnl" sz="3200" i="0" u="none" strike="noStrike" noProof="0" dirty="0">
                <a:solidFill>
                  <a:srgbClr val="242424"/>
                </a:solidFill>
                <a:effectLst/>
              </a:rPr>
              <a:t>: Reflexiona sobre las enseñanzas de la Biblia y cómo se aplican a tu vida.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</a:rPr>
              <a:t>Adoración</a:t>
            </a:r>
            <a:r>
              <a:rPr lang="es-ES_tradnl" sz="3200" i="0" u="none" strike="noStrike" noProof="0" dirty="0">
                <a:solidFill>
                  <a:srgbClr val="242424"/>
                </a:solidFill>
                <a:effectLst/>
              </a:rPr>
              <a:t>: Participa en actividades de adoración, ya sea en la iglesia o en tu hogar, para fortalecer tu relación con Dios.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2EEA123-D51F-E1E3-E5EF-13BF6BF6414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C131EAD-690D-BD19-496F-4D6AE88578C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22F61D19-078E-2DD9-F6E0-1EEAEF6AE73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948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433D9-6F11-EC7D-C94D-2CD98C415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0B1A907-7BA5-7FB7-47E2-69CF14BCBA6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477659-BD77-4D17-E751-B958F6C8644D}"/>
              </a:ext>
            </a:extLst>
          </p:cNvPr>
          <p:cNvSpPr/>
          <p:nvPr/>
        </p:nvSpPr>
        <p:spPr>
          <a:xfrm>
            <a:off x="466725" y="1431938"/>
            <a:ext cx="12192000" cy="5302685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565FE2-EE13-B899-5CC6-7A554F1A327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</a:rPr>
              <a:t>Sé una guía espiritual para tu familia o comunidad:</a:t>
            </a:r>
            <a:endParaRPr lang="es-ES_tradnl" sz="3200" noProof="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0DA64D-A219-1692-4B7D-23F526FC0D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5607E0-1190-019D-CAAC-6E6EA6E0CC5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6725" y="2185244"/>
            <a:ext cx="1052300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</a:rPr>
              <a:t>Ejemplo personal: </a:t>
            </a:r>
            <a:r>
              <a:rPr lang="es-ES_tradnl" sz="3200" i="0" u="none" strike="noStrike" noProof="0" dirty="0">
                <a:solidFill>
                  <a:srgbClr val="242424"/>
                </a:solidFill>
                <a:effectLst/>
              </a:rPr>
              <a:t>Vive de acuerdo con los principios cristianos, mostrando amor, compasión y justicia en tus acciones diarias.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</a:rPr>
              <a:t>Educación espiritual: </a:t>
            </a:r>
            <a:r>
              <a:rPr lang="es-ES_tradnl" sz="3200" i="0" u="none" strike="noStrike" noProof="0" dirty="0">
                <a:solidFill>
                  <a:srgbClr val="242424"/>
                </a:solidFill>
                <a:effectLst/>
              </a:rPr>
              <a:t>Comparte tus conocimientos y experiencias con tu familia y comunidad, ayudándoles a crecer en su fe.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</a:rPr>
              <a:t>Apoyo emocional: </a:t>
            </a:r>
            <a:r>
              <a:rPr lang="es-ES_tradnl" sz="3200" i="0" u="none" strike="noStrike" noProof="0" dirty="0">
                <a:solidFill>
                  <a:srgbClr val="242424"/>
                </a:solidFill>
                <a:effectLst/>
              </a:rPr>
              <a:t>Ofrece consuelo y apoyo a aquellos que están pasando por momentos difíciles, recordándoles la presencia y el amor de Dios</a:t>
            </a:r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</a:rPr>
              <a:t>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33418B-36B5-281C-7870-AD149CF410E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DA18A56-0E3E-8AF9-36BD-6FE90D42D2D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3B15D176-997F-0EDC-E8C2-FE23198C29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195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4A5859F-8C34-E5BD-D7CA-58244B3A40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36B191-4F0D-96CD-A0BC-838DA2F37C55}"/>
              </a:ext>
            </a:extLst>
          </p:cNvPr>
          <p:cNvSpPr/>
          <p:nvPr/>
        </p:nvSpPr>
        <p:spPr>
          <a:xfrm>
            <a:off x="0" y="831273"/>
            <a:ext cx="12192000" cy="5410127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36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La importancia de establecer una rutina espiritual diaria y cómo esto puede impactar positivamente nuestra vida.</a:t>
            </a:r>
            <a:endParaRPr lang="en-US" sz="3600" b="1" kern="100" dirty="0">
              <a:solidFill>
                <a:srgbClr val="24242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36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El texto menciona que aquellos que se levantan temprano cada día para alimentarse de la palabra de Dios suelen estar más serenos y confiados.</a:t>
            </a:r>
          </a:p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36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Este tema puede explorar la importancia de establecer una rutina espiritual diaria y cómo esto puede impactar positivamente nuestra vida.</a:t>
            </a:r>
            <a:endParaRPr lang="en-US" sz="3600" b="1" kern="100" dirty="0">
              <a:solidFill>
                <a:srgbClr val="24242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F04CF-03A4-A5B9-EA9D-6217B23154E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pPr algn="l"/>
            <a:r>
              <a:rPr lang="es-ES_tradnl" sz="3600" b="1" kern="0" dirty="0">
                <a:solidFill>
                  <a:srgbClr val="242424"/>
                </a:solidFill>
                <a:effectLst/>
                <a:ea typeface="Times New Roman" panose="02020603050405020304" pitchFamily="18" charset="0"/>
                <a:cs typeface="Segoe UI" panose="020B0502040204020203" pitchFamily="34" charset="0"/>
              </a:rPr>
              <a:t>La importancia de la rutina espiritual</a:t>
            </a:r>
            <a:br>
              <a:rPr lang="en-US" sz="36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s-DO" sz="3600" b="1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2F5E5C-AC82-E42E-DC04-95B09B4460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0CC16D-F23F-5C72-3560-86F4C23789A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03ADDD-B1E5-02C8-548B-0B35F2FAE14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86B1F76B-CBF3-3F22-55CA-79923ADB66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2627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F6510-9EF8-B273-0F53-6026DF12D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89AB9AD-93EF-38F1-0C6E-5AEFFCEDBEA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09B436-2408-697D-13E0-815E37B7FAFC}"/>
              </a:ext>
            </a:extLst>
          </p:cNvPr>
          <p:cNvSpPr/>
          <p:nvPr/>
        </p:nvSpPr>
        <p:spPr>
          <a:xfrm>
            <a:off x="0" y="1422320"/>
            <a:ext cx="12192000" cy="5052952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9F4E77-A6F5-C507-07B5-2C1FD6BFBB2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pPr algn="l"/>
            <a:r>
              <a:rPr lang="es-ES_tradnl" sz="5400" b="1" noProof="0" dirty="0">
                <a:effectLst/>
              </a:rPr>
              <a:t>El valle nunca será eterno</a:t>
            </a:r>
            <a:endParaRPr lang="es-DO" sz="540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61769A-0E2D-27ED-4010-3E368CA6DE3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71BCA7-0548-DA49-C487-980E16BC057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6725" y="2185244"/>
            <a:ext cx="1052300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_tradnl" sz="3200" noProof="0" dirty="0">
                <a:effectLst/>
              </a:rPr>
              <a:t>la guía del Pastor nos lleva hacia la luz y la vida.”</a:t>
            </a:r>
          </a:p>
          <a:p>
            <a:pPr algn="just"/>
            <a:r>
              <a:rPr lang="es-ES_tradnl" sz="3200" i="0" u="none" strike="noStrike" dirty="0">
                <a:solidFill>
                  <a:srgbClr val="242424"/>
                </a:solidFill>
                <a:effectLst/>
              </a:rPr>
              <a:t>La idea central es que, al seguir la guía de Dios, somos conducidos hacia un camino de luz y vida. Esto significa que, incluso en los momentos más oscuros y difíciles, la presencia y guía de Dios nos ofrecen esperanza, consuelo y dirección. La luz representa la claridad, la verdad y la bondad, mientras que la vida simboliza la plenitud, la paz y la prosperidad espiritual.</a:t>
            </a:r>
            <a:endParaRPr lang="es-ES_tradnl" sz="32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E7F94B8-A925-E796-4512-4C8EA73827E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C3984F2-7151-E8E7-78C4-AB8C36E2B0E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F3727D43-C0BE-8437-E5C0-450256AFF80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03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9A19D7-9F1E-9363-2608-4F0EEB091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C993163-97D8-2DC0-6014-6F540A10691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D985E6-30CC-96D0-FAC8-713C76B3A13C}"/>
              </a:ext>
            </a:extLst>
          </p:cNvPr>
          <p:cNvSpPr/>
          <p:nvPr/>
        </p:nvSpPr>
        <p:spPr>
          <a:xfrm>
            <a:off x="0" y="1765300"/>
            <a:ext cx="1219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082014-4AC5-7FC0-B2FA-963CEDC014D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</a:rPr>
              <a:t>Confianza en la guía divina</a:t>
            </a:r>
            <a:endParaRPr lang="es-ES_tradnl" sz="3200" noProof="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FE2C2B-A356-D1F7-5F51-B634660C3F8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E69298-1E74-0FFC-E62D-B6E54189ED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6725" y="2185244"/>
            <a:ext cx="1052300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3600" b="1" i="0" u="none" strike="noStrike" noProof="0" dirty="0">
                <a:solidFill>
                  <a:srgbClr val="242424"/>
                </a:solidFill>
                <a:effectLst/>
              </a:rPr>
              <a:t>Al igual que las ovejas confían en su pastor para guiarlas a pastos verdes y aguas tranquilas, nosotros debemos confiar en que Dios nos guiará por el camino correcto, incluso cuando enfrentamos desafíos y pruebas.</a:t>
            </a:r>
            <a:endParaRPr lang="es-ES_tradnl" sz="3600" b="1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A404494-2D36-6C41-A316-FA4E4BD351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A8BB47-EDBC-23CB-AFA6-4B557614A41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47E4C240-8947-0BA5-1DED-DA68EB3EC97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919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E0555-CB13-95AD-ECE6-783EED1A4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16048C6-BCF5-3EA2-976E-390ADC6F917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65C4447-0D6B-DFBE-057E-6504AECAC72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765300"/>
            <a:ext cx="584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0A43F7-CBE6-D334-0882-06C987953F5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r>
              <a:rPr lang="es-ES_tradnl" sz="3600" b="1" i="0" u="none" strike="noStrike" noProof="0" dirty="0">
                <a:solidFill>
                  <a:srgbClr val="242424"/>
                </a:solidFill>
                <a:effectLst/>
              </a:rPr>
              <a:t>Presencia constante de Dios</a:t>
            </a:r>
            <a:endParaRPr lang="es-ES_tradnl" sz="3600" noProof="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AE7BB5-9A40-1AB7-932E-D32DD090C8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D263F3-9C26-FD2E-08BE-5205B59AA12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9792" y="1838513"/>
            <a:ext cx="532447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800" b="1" i="0" u="none" strike="noStrike" noProof="0" dirty="0">
                <a:solidFill>
                  <a:srgbClr val="242424"/>
                </a:solidFill>
                <a:effectLst/>
              </a:rPr>
              <a:t>El Salmo 23 nos recuerda que Dios está siempre con nosotros, incluso en el "valle de sombra de muerte". Su vara y su cayado nos infunden aliento y nos protegen, asegurándonos que no estamos solos en nuestros momentos de dificultad.</a:t>
            </a:r>
            <a:endParaRPr lang="es-ES_tradnl" sz="2800" b="1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491AA2-7BF2-7C92-D95A-9CC98359DD0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8DDF22-397F-72CB-12A4-C014243E4FF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4" name="Picture 3" descr="A group of women standing together&#10;&#10;AI-generated content may be incorrect.">
            <a:extLst>
              <a:ext uri="{FF2B5EF4-FFF2-40B4-BE49-F238E27FC236}">
                <a16:creationId xmlns:a16="http://schemas.microsoft.com/office/drawing/2014/main" id="{14DB08E7-07F8-7C9D-2E14-18FFF3C7333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733" y="1754251"/>
            <a:ext cx="6282267" cy="4193747"/>
          </a:xfrm>
          <a:prstGeom prst="rect">
            <a:avLst/>
          </a:prstGeom>
        </p:spPr>
      </p:pic>
      <p:pic>
        <p:nvPicPr>
          <p:cNvPr id="7" name="Picture 6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9B18BECB-EEC6-AD1C-CEDC-81433FEDDBB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576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4A5859F-8C34-E5BD-D7CA-58244B3A40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36B191-4F0D-96CD-A0BC-838DA2F37C55}"/>
              </a:ext>
            </a:extLst>
          </p:cNvPr>
          <p:cNvSpPr/>
          <p:nvPr/>
        </p:nvSpPr>
        <p:spPr>
          <a:xfrm>
            <a:off x="0" y="1765300"/>
            <a:ext cx="1219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40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Cómo la satisfacción y el bienestar de los seguidores de Cristo traen alegría a Dios.</a:t>
            </a:r>
          </a:p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endParaRPr lang="en-US" sz="4000" b="1" kern="100" dirty="0">
              <a:solidFill>
                <a:srgbClr val="24242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40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El buen pastor se deleita al ver a sus ovejas contentas, quietas, descansadas y reposadas. </a:t>
            </a:r>
            <a:endParaRPr lang="en-US" sz="4000" b="1" kern="100" dirty="0">
              <a:solidFill>
                <a:srgbClr val="24242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F04CF-03A4-A5B9-EA9D-6217B23154E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r>
              <a:rPr lang="es-ES_tradnl" sz="4000" b="1" kern="0" dirty="0">
                <a:solidFill>
                  <a:srgbClr val="242424"/>
                </a:solidFill>
                <a:effectLst/>
                <a:ea typeface="Times New Roman" panose="02020603050405020304" pitchFamily="18" charset="0"/>
                <a:cs typeface="Segoe UI" panose="020B0502040204020203" pitchFamily="34" charset="0"/>
              </a:rPr>
              <a:t>La alegría del pastor</a:t>
            </a:r>
            <a:br>
              <a:rPr lang="en-US" sz="40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s-DO" sz="400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2F5E5C-AC82-E42E-DC04-95B09B4460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0CC16D-F23F-5C72-3560-86F4C23789A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03ADDD-B1E5-02C8-548B-0B35F2FAE14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86B1F76B-CBF3-3F22-55CA-79923ADB66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27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3EAFCD-4224-AA33-F904-A78602E60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E0EB514-52CA-04DC-D3E3-993C6C666B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891EFB-7147-AF3E-FAEB-A506FF4D371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765300"/>
            <a:ext cx="584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E42FE8-6312-BBB4-56E7-1FB329871BA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r>
              <a:rPr lang="es-ES_tradnl" sz="4000" b="1" i="0" u="none" strike="noStrike" noProof="0" dirty="0">
                <a:solidFill>
                  <a:srgbClr val="242424"/>
                </a:solidFill>
                <a:effectLst/>
              </a:rPr>
              <a:t>Transformación y restauración</a:t>
            </a:r>
            <a:endParaRPr lang="es-ES_tradnl" sz="4000" noProof="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56D495-03C2-8250-0907-40DDBDEBC7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1E276C-A736-53B8-45D0-FB2BA1719A2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9792" y="1838513"/>
            <a:ext cx="532447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800" b="1" noProof="0" dirty="0">
                <a:solidFill>
                  <a:srgbClr val="242424"/>
                </a:solidFill>
                <a:effectLst/>
                <a:latin typeface="Aptos" panose="020B0004020202020204" pitchFamily="34" charset="0"/>
              </a:rPr>
              <a:t>La guía del Pastor nos lleva a lugares de seguridad y abundancia, al mismo tiempo que transforma y restaura nuestra esencia, permitiéndonos avanzar con determinación y coraje bajo el amoroso amparo de Dios.</a:t>
            </a:r>
            <a:endParaRPr lang="es-ES_tradnl" sz="2800" b="1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0F568F-6A8F-E666-3DCB-CC98F5A69C2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D507054-F163-018E-0994-1CD7E15F2E1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7" name="Picture 6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06D824EB-8902-505C-E78B-DDD9A2BF709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  <p:pic>
        <p:nvPicPr>
          <p:cNvPr id="5" name="Picture 4" descr="A green clover leaf with a white background&#10;&#10;AI-generated content may be incorrect.">
            <a:extLst>
              <a:ext uri="{FF2B5EF4-FFF2-40B4-BE49-F238E27FC236}">
                <a16:creationId xmlns:a16="http://schemas.microsoft.com/office/drawing/2014/main" id="{43FF18F8-0CC4-AD49-E5EA-49AD552E8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999999" y="2430285"/>
            <a:ext cx="3856301" cy="24317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477AFE-1B9B-A98F-73DD-A5B1C97FF0BD}"/>
              </a:ext>
            </a:extLst>
          </p:cNvPr>
          <p:cNvSpPr txBox="1"/>
          <p:nvPr/>
        </p:nvSpPr>
        <p:spPr>
          <a:xfrm>
            <a:off x="5999328" y="5412876"/>
            <a:ext cx="33954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900">
                <a:hlinkClick r:id="rId4" tooltip="https://predicad.wordpress.com/tag/crecimiento-espiritual-crisis-derrumbe-de-la-vida/"/>
              </a:rPr>
              <a:t>This Photo</a:t>
            </a:r>
            <a:r>
              <a:rPr lang="es-ES_tradnl" sz="900"/>
              <a:t> by Unknown Author is licensed under </a:t>
            </a:r>
            <a:r>
              <a:rPr lang="es-ES_tradnl" sz="900">
                <a:hlinkClick r:id="rId5" tooltip="https://creativecommons.org/licenses/by-nc-nd/3.0/"/>
              </a:rPr>
              <a:t>CC BY-NC-ND</a:t>
            </a:r>
            <a:endParaRPr lang="es-ES_tradnl" sz="900"/>
          </a:p>
        </p:txBody>
      </p:sp>
      <p:pic>
        <p:nvPicPr>
          <p:cNvPr id="9" name="Picture 8" descr="A bird with wings and light rays&#10;&#10;AI-generated content may be incorrect.">
            <a:extLst>
              <a:ext uri="{FF2B5EF4-FFF2-40B4-BE49-F238E27FC236}">
                <a16:creationId xmlns:a16="http://schemas.microsoft.com/office/drawing/2014/main" id="{F5477EDF-DFF9-1723-8F82-243869769F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999328" y="1765300"/>
            <a:ext cx="6189203" cy="417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6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4A5859F-8C34-E5BD-D7CA-58244B3A40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36B191-4F0D-96CD-A0BC-838DA2F37C55}"/>
              </a:ext>
            </a:extLst>
          </p:cNvPr>
          <p:cNvSpPr/>
          <p:nvPr/>
        </p:nvSpPr>
        <p:spPr>
          <a:xfrm>
            <a:off x="466725" y="1765299"/>
            <a:ext cx="12192000" cy="4380823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F04CF-03A4-A5B9-EA9D-6217B23154E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pPr algn="l"/>
            <a:br>
              <a:rPr lang="es-ES_tradnl" sz="3200" b="1" noProof="0" dirty="0">
                <a:effectLst/>
                <a:latin typeface="+mj-lt"/>
              </a:rPr>
            </a:br>
            <a:r>
              <a:rPr lang="es-ES_tradnl" sz="3200" b="1" noProof="0" dirty="0">
                <a:effectLst/>
                <a:latin typeface="+mj-lt"/>
              </a:rPr>
              <a:t>Dios, el Pastor que nos restaura y nos guía</a:t>
            </a:r>
            <a:br>
              <a:rPr lang="es-ES_tradnl" sz="3200" b="1" noProof="0" dirty="0">
                <a:effectLst/>
                <a:latin typeface="+mj-lt"/>
              </a:rPr>
            </a:br>
            <a:endParaRPr lang="es-DO" sz="320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2F5E5C-AC82-E42E-DC04-95B09B4460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77AC6D-F35B-70A3-FA43-931CC62D085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6725" y="2185244"/>
            <a:ext cx="1052300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_tradnl" sz="3200" b="0" i="0" u="none" strike="noStrike" noProof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El Salmo 23 es uno de los salmos más conocidos y queridos de la Biblia. Es un poema que expresa la confianza y la seguridad en Dios como el buen pastor que cuida y guía a sus ovejas. </a:t>
            </a:r>
            <a:endParaRPr lang="es-ES_tradnl" sz="3200" noProof="0" dirty="0">
              <a:effectLst/>
              <a:latin typeface="Helvetica Neue" panose="02000503000000020004" pitchFamily="2" charset="0"/>
            </a:endParaRPr>
          </a:p>
          <a:p>
            <a:endParaRPr lang="es-DO" sz="32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0CC16D-F23F-5C72-3560-86F4C23789A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03ADDD-B1E5-02C8-548B-0B35F2FAE14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86B1F76B-CBF3-3F22-55CA-79923ADB66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785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37372-601E-E053-E417-E87D7CD4C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26840E2-A0B3-98DD-22F2-5806F005A6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35A9754-FCFD-BA97-7DD2-0E39EB32308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765300"/>
            <a:ext cx="584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E3805B-9C61-7720-CC4F-E68ACCE0BDB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r>
              <a:rPr lang="es-ES_tradnl" sz="4000" b="1" i="0" u="none" strike="noStrike" noProof="0" dirty="0">
                <a:solidFill>
                  <a:srgbClr val="242424"/>
                </a:solidFill>
                <a:effectLst/>
                <a:latin typeface="+mn-lt"/>
              </a:rPr>
              <a:t>Luz y vida eterna</a:t>
            </a:r>
            <a:endParaRPr lang="es-ES_tradnl" sz="4000" noProof="0" dirty="0">
              <a:solidFill>
                <a:srgbClr val="C39E6D"/>
              </a:solidFill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6F2057-528F-06B6-6D86-10A4E10B23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EF9D36-009C-F84C-6E7A-AB99CF698CB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9792" y="1838513"/>
            <a:ext cx="532447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3200" b="1" i="0" u="none" strike="noStrike" noProof="0" dirty="0">
                <a:solidFill>
                  <a:srgbClr val="242424"/>
                </a:solidFill>
                <a:effectLst/>
              </a:rPr>
              <a:t>Al seguir la guía de Dios, somos conducidos hacia una vida plena y abundante, tanto en esta vida como en la eternidad. La luz de Dios ilumina nuestro camino, y su vida nos llena de paz y gozo.</a:t>
            </a:r>
            <a:endParaRPr lang="es-ES_tradnl" sz="3200" b="1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D55A54-7DA3-6DAD-89B4-E8391BD598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BE46666-71BC-D4AA-BEAA-2506D02047C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7" name="Picture 6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C10E6F75-6B6F-C113-AF93-52BB1B0C303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026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alpha val="69048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7CCF65-480A-A600-E75C-34A3107E8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63E7CE7-AD03-1FBB-7761-7BCD6308BA9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FBA4EB-9D83-55A2-5E36-DDD5EA25057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765300"/>
            <a:ext cx="584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03F6DF-C064-B123-7577-E36F54BA3D8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pPr algn="l"/>
            <a:br>
              <a:rPr lang="en-US" sz="1600" dirty="0">
                <a:effectLst/>
                <a:latin typeface="Helvetica Neue" panose="02000503000000020004" pitchFamily="2" charset="0"/>
              </a:rPr>
            </a:br>
            <a:r>
              <a:rPr lang="es-ES_tradnl" sz="3200" b="1" noProof="0" dirty="0">
                <a:effectLst/>
                <a:latin typeface="+mn-lt"/>
              </a:rPr>
              <a:t>Eres una luz en tu iglesia y hogar; que Dios renueve tu fuerza como las águilas.</a:t>
            </a:r>
            <a:endParaRPr lang="es-DO" sz="3200" b="1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C611C-D576-3722-EFBC-598F3CB2C8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E56108-EFC7-67C6-75B3-2D9B919BB5A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9792" y="1838513"/>
            <a:ext cx="532447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800" b="1" i="0" u="none" strike="noStrike" noProof="0" dirty="0">
                <a:solidFill>
                  <a:srgbClr val="242424"/>
                </a:solidFill>
                <a:effectLst/>
              </a:rPr>
              <a:t>en la iglesia y el hogar eres una guía espiritual y el ejemplo positivo que uno puede ofrecer a su comunidad y familia. Ser una luz implica vivir de acuerdo con los principios cristianos, mostrando amor, compasión y justicia en las acciones diarias</a:t>
            </a:r>
            <a:endParaRPr lang="es-ES_tradnl" sz="2800" b="1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2CCECC6-11C7-C2D8-D094-64046FBAA17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C9FFA7C-96C4-77F7-51FD-FD51E202851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7" name="Picture 6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B111606F-F6AF-39CB-CB42-AC214C67305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  <p:pic>
        <p:nvPicPr>
          <p:cNvPr id="9" name="Picture 8" descr="A silhouette of a person helping a person&#10;&#10;AI-generated content may be incorrect.">
            <a:extLst>
              <a:ext uri="{FF2B5EF4-FFF2-40B4-BE49-F238E27FC236}">
                <a16:creationId xmlns:a16="http://schemas.microsoft.com/office/drawing/2014/main" id="{D6D48497-6DD6-DE81-89F7-2C9743BB93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96000" y="1765299"/>
            <a:ext cx="6096000" cy="436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1448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AE117-286F-3D3F-FD5F-76D13B4B1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9D8586D-5DC8-BF78-4EBB-6B245F7DFB5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3E63DD-20B3-4397-1722-8C51AEB2FC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765300"/>
            <a:ext cx="584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7D2CA2-4395-39D7-D72C-D0BB581DB8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BA09AD-D713-4837-840A-193D8C9779A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9792" y="1838513"/>
            <a:ext cx="5324475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3600" b="1" noProof="0" dirty="0">
                <a:effectLst/>
              </a:rPr>
              <a:t>Tu servicio y entrega reflejan el amor del Pastor eterno. Sigue firme, porque tu obra no es en vano.</a:t>
            </a:r>
          </a:p>
          <a:p>
            <a:endParaRPr lang="es-DO" sz="32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D06C19F-8176-0149-7B74-AC92AADEE8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882396-CA13-2D3A-2767-96EF21A3003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7" name="Picture 6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A0364E5B-97D2-804A-2E67-78ABC9F3EBD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  <p:pic>
        <p:nvPicPr>
          <p:cNvPr id="6" name="Picture 5" descr="A group of women making food&#10;&#10;AI-generated content may be incorrect.">
            <a:extLst>
              <a:ext uri="{FF2B5EF4-FFF2-40B4-BE49-F238E27FC236}">
                <a16:creationId xmlns:a16="http://schemas.microsoft.com/office/drawing/2014/main" id="{5F61236D-993D-7F87-AF39-69CD9A423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224058" y="1559859"/>
            <a:ext cx="5680075" cy="43837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63AF53-D30B-1516-A455-C283D2C9DD3D}"/>
              </a:ext>
            </a:extLst>
          </p:cNvPr>
          <p:cNvSpPr txBox="1"/>
          <p:nvPr/>
        </p:nvSpPr>
        <p:spPr>
          <a:xfrm>
            <a:off x="6224058" y="4800600"/>
            <a:ext cx="56800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900">
                <a:hlinkClick r:id="rId4" tooltip="https://www.laviajeraempedernida.com/ocho-retos-del-sector-en-el-dia-mundial-del-turismo-debate/"/>
              </a:rPr>
              <a:t>This Photo</a:t>
            </a:r>
            <a:r>
              <a:rPr lang="es-ES_tradnl" sz="900"/>
              <a:t> by Unknown Author is licensed under </a:t>
            </a:r>
            <a:r>
              <a:rPr lang="es-ES_tradnl" sz="900">
                <a:hlinkClick r:id="rId5" tooltip="https://creativecommons.org/licenses/by-nc-sa/3.0/"/>
              </a:rPr>
              <a:t>CC BY-SA-NC</a:t>
            </a:r>
            <a:endParaRPr lang="es-ES_tradnl" sz="900"/>
          </a:p>
        </p:txBody>
      </p:sp>
    </p:spTree>
    <p:extLst>
      <p:ext uri="{BB962C8B-B14F-4D97-AF65-F5344CB8AC3E}">
        <p14:creationId xmlns:p14="http://schemas.microsoft.com/office/powerpoint/2010/main" val="41907841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9DBB0-1C8E-D16F-9F67-8E16D4BDD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DDFDB6F-BD06-4810-0379-F443D7155B5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EB6B07-8530-1472-155A-C3DAD1AABD0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765300"/>
            <a:ext cx="584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8E57A4-F1AE-42DA-BF7E-3666708ADF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68F59A-4759-93F4-B88B-FD394B866E3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9792" y="1838513"/>
            <a:ext cx="532447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4000" b="1" noProof="0" dirty="0">
                <a:effectLst/>
              </a:rPr>
              <a:t>Aunque atravieses valles, recuerda que el Pastor camina contigo y nunca te abandonará</a:t>
            </a:r>
            <a:r>
              <a:rPr lang="en-US" sz="3200" dirty="0">
                <a:effectLst/>
                <a:latin typeface="Helvetica Neue" panose="02000503000000020004" pitchFamily="2" charset="0"/>
              </a:rPr>
              <a:t>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A1B969F-3754-8A1E-5FD2-06BEC1B5E81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AF3EC86-D61B-6703-5F40-51D4AC8287B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7" name="Picture 6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B18A53D9-80E8-78DD-3572-1F7012AC798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  <p:pic>
        <p:nvPicPr>
          <p:cNvPr id="6" name="Picture 5" descr="A couple of people walking on a trail in a forest&#10;&#10;AI-generated content may be incorrect.">
            <a:extLst>
              <a:ext uri="{FF2B5EF4-FFF2-40B4-BE49-F238E27FC236}">
                <a16:creationId xmlns:a16="http://schemas.microsoft.com/office/drawing/2014/main" id="{15C589A3-B911-47DA-CB2E-239ACD7B13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96000" y="1765300"/>
            <a:ext cx="5808134" cy="42993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637A36-7DAB-4F06-28AD-D882BFB235EF}"/>
              </a:ext>
            </a:extLst>
          </p:cNvPr>
          <p:cNvSpPr txBox="1"/>
          <p:nvPr/>
        </p:nvSpPr>
        <p:spPr>
          <a:xfrm>
            <a:off x="6096000" y="6858000"/>
            <a:ext cx="58081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900">
                <a:hlinkClick r:id="rId4" tooltip="https://www.panoramicas360.net/vall-aran-bassa-doles/"/>
              </a:rPr>
              <a:t>This Photo</a:t>
            </a:r>
            <a:r>
              <a:rPr lang="es-ES_tradnl" sz="900"/>
              <a:t> by Unknown Author is licensed under </a:t>
            </a:r>
            <a:r>
              <a:rPr lang="es-ES_tradnl" sz="900">
                <a:hlinkClick r:id="rId5" tooltip="https://creativecommons.org/licenses/by-nc-nd/3.0/"/>
              </a:rPr>
              <a:t>CC BY-NC-ND</a:t>
            </a:r>
            <a:endParaRPr lang="es-ES_tradnl" sz="900"/>
          </a:p>
        </p:txBody>
      </p:sp>
    </p:spTree>
    <p:extLst>
      <p:ext uri="{BB962C8B-B14F-4D97-AF65-F5344CB8AC3E}">
        <p14:creationId xmlns:p14="http://schemas.microsoft.com/office/powerpoint/2010/main" val="6641330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102BB-C691-9683-55CD-1A07B44A8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8349A6F-E48C-B924-31C7-AC414E4D815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700260A-61E9-7F8F-1CB8-EA1D8A49EE9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765300"/>
            <a:ext cx="584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FC85AB-8B55-AFC3-8E12-1618C86999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39BA40-2F28-1ACC-915D-E847338BD8A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9792" y="1838513"/>
            <a:ext cx="5324475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ES_tradnl" sz="3600" b="1" noProof="0" dirty="0">
                <a:effectLst/>
              </a:rPr>
              <a:t>Tu llamado como pastora o esposa de pastor es valioso; Dios te capacita para impactar vidas con su amor.</a:t>
            </a:r>
          </a:p>
          <a:p>
            <a:pPr>
              <a:buNone/>
            </a:pPr>
            <a:br>
              <a:rPr lang="es-ES_tradnl" sz="3600" b="1" noProof="0" dirty="0">
                <a:effectLst/>
              </a:rPr>
            </a:br>
            <a:endParaRPr lang="es-ES_tradnl" sz="3600" b="1" noProof="0" dirty="0">
              <a:effectLst/>
            </a:endParaRPr>
          </a:p>
          <a:p>
            <a:r>
              <a:rPr lang="en-US" sz="3200" dirty="0">
                <a:effectLst/>
                <a:latin typeface="Helvetica Neue" panose="02000503000000020004" pitchFamily="2" charset="0"/>
              </a:rPr>
              <a:t>---</a:t>
            </a:r>
          </a:p>
          <a:p>
            <a:endParaRPr lang="es-DO" sz="32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89A1427-7088-47D8-0CC7-11DB3A1A9C3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8629680-49B0-7C3A-9CE3-43E56645FF5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7" name="Picture 6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9A4C2230-4D20-1E28-8689-B872014B2CE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  <p:pic>
        <p:nvPicPr>
          <p:cNvPr id="11" name="Picture 10" descr="A person's face with hands over her face&#10;&#10;AI-generated content may be incorrect.">
            <a:extLst>
              <a:ext uri="{FF2B5EF4-FFF2-40B4-BE49-F238E27FC236}">
                <a16:creationId xmlns:a16="http://schemas.microsoft.com/office/drawing/2014/main" id="{9C9418AF-37CE-E818-CC96-F68316DAC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42000" y="182234"/>
            <a:ext cx="6062134" cy="61916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5B8E061-BCE3-2BA9-F97C-81F666D12703}"/>
              </a:ext>
            </a:extLst>
          </p:cNvPr>
          <p:cNvSpPr txBox="1"/>
          <p:nvPr/>
        </p:nvSpPr>
        <p:spPr>
          <a:xfrm>
            <a:off x="5842000" y="6597650"/>
            <a:ext cx="60621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900">
                <a:hlinkClick r:id="rId4" tooltip="https://franciscoacuyo.blogspot.com/2017/04/maria-frente-al-espejo-de-pastor-aguiar.html"/>
              </a:rPr>
              <a:t>This Photo</a:t>
            </a:r>
            <a:r>
              <a:rPr lang="es-ES_tradnl" sz="900"/>
              <a:t> by Unknown Author is licensed under </a:t>
            </a:r>
            <a:r>
              <a:rPr lang="es-ES_tradnl" sz="900">
                <a:hlinkClick r:id="rId5" tooltip="https://creativecommons.org/licenses/by-nc-nd/3.0/"/>
              </a:rPr>
              <a:t>CC BY-NC-ND</a:t>
            </a:r>
            <a:endParaRPr lang="es-ES_tradnl" sz="900"/>
          </a:p>
        </p:txBody>
      </p:sp>
    </p:spTree>
    <p:extLst>
      <p:ext uri="{BB962C8B-B14F-4D97-AF65-F5344CB8AC3E}">
        <p14:creationId xmlns:p14="http://schemas.microsoft.com/office/powerpoint/2010/main" val="25077516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7E8DD-BEB6-5345-F108-6DD841D8A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1DF5E65-F932-8C04-3230-4C8409916E9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58ECE-BC62-3B75-8446-ED12A51F3A3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765300"/>
            <a:ext cx="584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8DE966-A2EE-35DF-F10D-9C06028CD7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499569-0233-906C-36C5-99A728A84A2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9792" y="1838513"/>
            <a:ext cx="532447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4000" b="1" noProof="0" dirty="0">
                <a:effectLst/>
              </a:rPr>
              <a:t>No estás sola en tu misión; la vara y el cayado de Dios te fortalecen cada día para avanzar.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D2438A-CDFB-2075-B26E-AF4B76DA20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F4E3663-822F-B7A9-9940-3E5F4B663DB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4" name="Picture 3" descr="A group of women standing together&#10;&#10;AI-generated content may be incorrect.">
            <a:extLst>
              <a:ext uri="{FF2B5EF4-FFF2-40B4-BE49-F238E27FC236}">
                <a16:creationId xmlns:a16="http://schemas.microsoft.com/office/drawing/2014/main" id="{AA9B9B29-1EE0-77E1-6FB4-5631785060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733" y="1754251"/>
            <a:ext cx="6282267" cy="4193747"/>
          </a:xfrm>
          <a:prstGeom prst="rect">
            <a:avLst/>
          </a:prstGeom>
        </p:spPr>
      </p:pic>
      <p:pic>
        <p:nvPicPr>
          <p:cNvPr id="7" name="Picture 6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EE308453-AABB-EC9E-28FE-2ACC6B31E3D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  <p:pic>
        <p:nvPicPr>
          <p:cNvPr id="6" name="Picture 5" descr="A painting of a person holding a sheep&#10;&#10;AI-generated content may be incorrect.">
            <a:extLst>
              <a:ext uri="{FF2B5EF4-FFF2-40B4-BE49-F238E27FC236}">
                <a16:creationId xmlns:a16="http://schemas.microsoft.com/office/drawing/2014/main" id="{B854BDDD-5425-B0FF-E83A-4CF81F40B4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84664" y="103717"/>
            <a:ext cx="6307336" cy="583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7979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4A5859F-8C34-E5BD-D7CA-58244B3A40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36B191-4F0D-96CD-A0BC-838DA2F37C55}"/>
              </a:ext>
            </a:extLst>
          </p:cNvPr>
          <p:cNvSpPr/>
          <p:nvPr/>
        </p:nvSpPr>
        <p:spPr>
          <a:xfrm>
            <a:off x="0" y="1765300"/>
            <a:ext cx="1219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just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40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Cómo la fe en Cristo puede proporcionar dirección y esperanza en tiempos de confusión y desesperación.</a:t>
            </a:r>
            <a:endParaRPr lang="en-US" sz="4000" b="1" kern="100" dirty="0">
              <a:solidFill>
                <a:srgbClr val="24242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40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En medio del caos de una sociedad confusa y enferma, Cristo llega y nos invita a ir a Él y a seguirle. </a:t>
            </a:r>
            <a:endParaRPr lang="es-ES_tradnl" sz="400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F04CF-03A4-A5B9-EA9D-6217B23154E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r>
              <a:rPr lang="es-ES_tradnl" sz="4000" b="1" kern="0" dirty="0">
                <a:solidFill>
                  <a:srgbClr val="242424"/>
                </a:solidFill>
                <a:effectLst/>
                <a:ea typeface="Times New Roman" panose="02020603050405020304" pitchFamily="18" charset="0"/>
                <a:cs typeface="Segoe UI" panose="020B0502040204020203" pitchFamily="34" charset="0"/>
              </a:rPr>
              <a:t>La satisfacción espiritual en Cristo</a:t>
            </a:r>
            <a:endParaRPr lang="es-DO" sz="400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2F5E5C-AC82-E42E-DC04-95B09B4460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0CC16D-F23F-5C72-3560-86F4C23789A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03ADDD-B1E5-02C8-548B-0B35F2FAE14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86B1F76B-CBF3-3F22-55CA-79923ADB66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1841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4A5859F-8C34-E5BD-D7CA-58244B3A40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36B191-4F0D-96CD-A0BC-838DA2F37C55}"/>
              </a:ext>
            </a:extLst>
          </p:cNvPr>
          <p:cNvSpPr/>
          <p:nvPr/>
        </p:nvSpPr>
        <p:spPr>
          <a:xfrm>
            <a:off x="0" y="1765300"/>
            <a:ext cx="1219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36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Cómo la fe en Cristo puede proporcionar consuelo y fortaleza en tiempos difíciles.</a:t>
            </a:r>
            <a:endParaRPr lang="en-US" sz="3600" b="1" kern="100" dirty="0">
              <a:solidFill>
                <a:srgbClr val="24242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36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En la vida cristiana, muchos de los lugares a los que nos conduce el pastor pueden parecer oscuros, profundos, peligrosos y desagradables, pero Cristo está con nosotros en esas circunstancias. </a:t>
            </a:r>
            <a:endParaRPr lang="en-US" sz="3600" b="1" kern="100" dirty="0">
              <a:solidFill>
                <a:srgbClr val="24242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F04CF-03A4-A5B9-EA9D-6217B23154E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pPr algn="l"/>
            <a:r>
              <a:rPr lang="es-ES_tradnl" sz="4000" b="1" kern="0" dirty="0">
                <a:solidFill>
                  <a:srgbClr val="242424"/>
                </a:solidFill>
                <a:effectLst/>
                <a:ea typeface="Times New Roman" panose="02020603050405020304" pitchFamily="18" charset="0"/>
                <a:cs typeface="Segoe UI" panose="020B0502040204020203" pitchFamily="34" charset="0"/>
              </a:rPr>
              <a:t>La presencia de Cristo en tiempos difíciles</a:t>
            </a:r>
            <a:endParaRPr lang="es-DO" sz="400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2F5E5C-AC82-E42E-DC04-95B09B4460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0CC16D-F23F-5C72-3560-86F4C23789A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03ADDD-B1E5-02C8-548B-0B35F2FAE14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86B1F76B-CBF3-3F22-55CA-79923ADB66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117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4A5859F-8C34-E5BD-D7CA-58244B3A40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36B191-4F0D-96CD-A0BC-838DA2F37C55}"/>
              </a:ext>
            </a:extLst>
          </p:cNvPr>
          <p:cNvSpPr/>
          <p:nvPr/>
        </p:nvSpPr>
        <p:spPr>
          <a:xfrm>
            <a:off x="285008" y="2063100"/>
            <a:ext cx="1219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36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La resistencia a la guía divina y las consecuencias de seguir caminos equivocados.</a:t>
            </a:r>
          </a:p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endParaRPr lang="en-US" sz="3600" b="1" kern="100" dirty="0">
              <a:solidFill>
                <a:srgbClr val="24242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36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Algunas personas no quieren ser dirigidas por el espíritu de Dios y prefieren caminar por sus propios caminos, buscando satisfacer sus caprichos. </a:t>
            </a:r>
            <a:endParaRPr lang="es-ES_tradnl" sz="360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F04CF-03A4-A5B9-EA9D-6217B23154E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r>
              <a:rPr lang="es-ES_tradnl" sz="4000" b="1" kern="0" dirty="0">
                <a:solidFill>
                  <a:srgbClr val="242424"/>
                </a:solidFill>
                <a:effectLst/>
                <a:ea typeface="Times New Roman" panose="02020603050405020304" pitchFamily="18" charset="0"/>
                <a:cs typeface="Segoe UI" panose="020B0502040204020203" pitchFamily="34" charset="0"/>
              </a:rPr>
              <a:t>Resistencia a la guía divina</a:t>
            </a:r>
            <a:endParaRPr lang="es-DO" sz="540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2F5E5C-AC82-E42E-DC04-95B09B4460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0CC16D-F23F-5C72-3560-86F4C23789A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03ADDD-B1E5-02C8-548B-0B35F2FAE14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86B1F76B-CBF3-3F22-55CA-79923ADB66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563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4A5859F-8C34-E5BD-D7CA-58244B3A40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36B191-4F0D-96CD-A0BC-838DA2F37C55}"/>
              </a:ext>
            </a:extLst>
          </p:cNvPr>
          <p:cNvSpPr/>
          <p:nvPr/>
        </p:nvSpPr>
        <p:spPr>
          <a:xfrm>
            <a:off x="0" y="1765300"/>
            <a:ext cx="1219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36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La importancia de la guía divina en la vida cristiana.</a:t>
            </a:r>
            <a:endParaRPr lang="en-US" sz="3600" b="1" kern="100" dirty="0">
              <a:solidFill>
                <a:srgbClr val="24242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36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El Espíritu Santo nos conduce a la verdad y actúa como guía y consejero.</a:t>
            </a:r>
          </a:p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36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lang="es-ES_tradnl" sz="3600" b="1" kern="0" dirty="0">
                <a:solidFill>
                  <a:srgbClr val="242424"/>
                </a:solidFill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L</a:t>
            </a:r>
            <a:r>
              <a:rPr lang="es-ES_tradnl" sz="36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a importancia de la guía divina en la vida cristiana y cómo el Espíritu Santo nos ayuda a vivir una vida que agrada a Dios.</a:t>
            </a:r>
            <a:endParaRPr lang="en-US" sz="3600" b="1" kern="100" dirty="0">
              <a:solidFill>
                <a:srgbClr val="24242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F04CF-03A4-A5B9-EA9D-6217B23154E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r>
              <a:rPr lang="es-ES_tradnl" sz="4000" b="1" kern="0" dirty="0">
                <a:solidFill>
                  <a:srgbClr val="242424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La guía del Espíritu Santo</a:t>
            </a:r>
            <a:endParaRPr lang="es-DO" sz="540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2F5E5C-AC82-E42E-DC04-95B09B4460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77AC6D-F35B-70A3-FA43-931CC62D085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6725" y="2185244"/>
            <a:ext cx="10523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DO" sz="3200" dirty="0"/>
              <a:t>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0CC16D-F23F-5C72-3560-86F4C23789A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03ADDD-B1E5-02C8-548B-0B35F2FAE14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86B1F76B-CBF3-3F22-55CA-79923ADB66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50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C4F29-8DB4-D11A-FE7F-EC4399497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2303047"/>
            <a:ext cx="3272093" cy="2674198"/>
          </a:xfrm>
        </p:spPr>
        <p:txBody>
          <a:bodyPr anchor="t">
            <a:normAutofit/>
          </a:bodyPr>
          <a:lstStyle/>
          <a:p>
            <a:r>
              <a:rPr lang="es-ES_tradnl" kern="0">
                <a:effectLst/>
                <a:ea typeface="Times New Roman" panose="02020603050405020304" pitchFamily="18" charset="0"/>
                <a:cs typeface="Segoe UI" panose="020B0502040204020203" pitchFamily="34" charset="0"/>
              </a:rPr>
              <a:t>Paralelismo con la vida cristiana</a:t>
            </a:r>
            <a:br>
              <a:rPr lang="en-US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s-ES_tradnl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D31C907-7769-56B9-4830-B31E5FFE182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41913" y="803275"/>
          <a:ext cx="5913437" cy="4637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535965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4A5859F-8C34-E5BD-D7CA-58244B3A40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36B191-4F0D-96CD-A0BC-838DA2F37C55}"/>
              </a:ext>
            </a:extLst>
          </p:cNvPr>
          <p:cNvSpPr/>
          <p:nvPr/>
        </p:nvSpPr>
        <p:spPr>
          <a:xfrm>
            <a:off x="0" y="1765300"/>
            <a:ext cx="1219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just">
              <a:buNone/>
            </a:pPr>
            <a:r>
              <a:rPr lang="es-ES_tradnl" sz="4000" b="1" i="0" u="none" strike="noStrike" noProof="0" dirty="0">
                <a:solidFill>
                  <a:srgbClr val="242424"/>
                </a:solidFill>
                <a:effectLst/>
              </a:rPr>
              <a:t>Su presencia nos infunde aliento y nos da la fuerza para seguir adelante. Él es el buen pastor que cuida de nosotros con amor y dedicación. Que estas palabras nos acompañen siempre y nos llenen de paz y confianza en nuestro caminar diario. </a:t>
            </a:r>
            <a:endParaRPr lang="es-ES_tradnl" sz="400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F04CF-03A4-A5B9-EA9D-6217B23154E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r>
              <a:rPr lang="es-ES_tradnl" sz="4000" b="1" dirty="0"/>
              <a:t>Conclusión:</a:t>
            </a:r>
            <a:endParaRPr lang="es-DO" sz="540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2F5E5C-AC82-E42E-DC04-95B09B4460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0CC16D-F23F-5C72-3560-86F4C23789A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03ADDD-B1E5-02C8-548B-0B35F2FAE14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86B1F76B-CBF3-3F22-55CA-79923ADB66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0630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96356-1D22-3F27-DB2C-4C9135D60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6752F-81F1-11B4-FA78-8CB7B3A1D54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629150" y="0"/>
            <a:ext cx="7562850" cy="6249881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6A82AE-94F0-5FDE-FC10-1669462BE11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C3B33A-09C7-F0EB-F571-4E92C852080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4757202" y="2165812"/>
            <a:ext cx="6265387" cy="1742365"/>
          </a:xfrm>
        </p:spPr>
        <p:txBody>
          <a:bodyPr>
            <a:noAutofit/>
          </a:bodyPr>
          <a:lstStyle/>
          <a:p>
            <a:pPr algn="l"/>
            <a:r>
              <a:rPr lang="en-US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s-DO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RACIAS</a:t>
            </a:r>
            <a:endParaRPr lang="es-DO" sz="9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C1AA06-E43D-854F-6AA9-033D9DCF1F7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6642099" y="64823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pic>
        <p:nvPicPr>
          <p:cNvPr id="7" name="Picture 6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23D05739-D0B1-5C6C-0C3B-CDD8128E80B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547" y="608119"/>
            <a:ext cx="4857749" cy="485774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5FB52B0-F157-A3F3-3827-E078B7719A5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744739" y="3644386"/>
            <a:ext cx="3541756" cy="261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05CDF1-A230-B8B3-9E18-D9AAC48C29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574" y="3644386"/>
            <a:ext cx="4563826" cy="261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108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D6D04-A17B-2582-E7CE-E120B8CEB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A79343E-09E0-91D1-89A8-955FDF4D5D4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5A17623-8A63-4785-66A3-814DF5A9C196}"/>
              </a:ext>
            </a:extLst>
          </p:cNvPr>
          <p:cNvSpPr/>
          <p:nvPr/>
        </p:nvSpPr>
        <p:spPr>
          <a:xfrm>
            <a:off x="0" y="1765300"/>
            <a:ext cx="12192000" cy="4178300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778BC4-A46B-9448-FC0A-2686D615129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Autofit/>
          </a:bodyPr>
          <a:lstStyle/>
          <a:p>
            <a:r>
              <a:rPr lang="es-DO" sz="5400" b="1" dirty="0">
                <a:solidFill>
                  <a:srgbClr val="C39E6D"/>
                </a:solidFill>
                <a:cs typeface="Arial" panose="020B0604020202020204" pitchFamily="34" charset="0"/>
              </a:rPr>
              <a:t>SALMOS 23:3-4</a:t>
            </a:r>
            <a:endParaRPr lang="es-DO" sz="540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910A4C-0CC2-0FC6-97E7-60078410934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F75349-F503-2067-70F0-FD04A0BA97C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6725" y="2185244"/>
            <a:ext cx="1052300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_tradnl" sz="3200" b="1" noProof="0" dirty="0">
                <a:effectLst/>
              </a:rPr>
              <a:t>Confortará mi alma; </a:t>
            </a:r>
            <a:r>
              <a:rPr lang="es-ES_tradnl" sz="3200" b="1" noProof="0" dirty="0" err="1">
                <a:effectLst/>
              </a:rPr>
              <a:t>guiaráme</a:t>
            </a:r>
            <a:r>
              <a:rPr lang="es-ES_tradnl" sz="3200" b="1" noProof="0" dirty="0">
                <a:effectLst/>
              </a:rPr>
              <a:t> por sendas de justicia por amor de su nombre. Aunque ande en valle de sombra de muerte, no temeré mal alguno; porque tú estarás conmigo; tu vara y tu cayado me infundirán aliento.”</a:t>
            </a:r>
          </a:p>
          <a:p>
            <a:pPr algn="just"/>
            <a:r>
              <a:rPr lang="es-ES_tradnl" sz="3200" b="1" noProof="0" dirty="0">
                <a:effectLst/>
              </a:rPr>
              <a:t>palabras clave: "confortará", "valle de sombra de muerte", "tu vara y tu cayado".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FFA1AA-365D-89B9-DCA0-0E86EE7932B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FA5C171-0CFB-8161-F6D9-6F70626F1D7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7A27077F-A6F2-4B50-55AC-D3807E4075E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18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93ACA5-F19D-2119-2922-4ED30C8AE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38B95DD-7A19-50C3-1A57-831C0BD25DC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484891"/>
            <a:ext cx="12192000" cy="2449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1BF735-C3D5-AB54-5B91-826437B58B60}"/>
              </a:ext>
            </a:extLst>
          </p:cNvPr>
          <p:cNvSpPr/>
          <p:nvPr/>
        </p:nvSpPr>
        <p:spPr>
          <a:xfrm>
            <a:off x="0" y="1183638"/>
            <a:ext cx="12192000" cy="529163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es-D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48A4DF-7729-AB27-E45D-2F3F68E9FF6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140776" y="729485"/>
            <a:ext cx="8027399" cy="692834"/>
          </a:xfrm>
        </p:spPr>
        <p:txBody>
          <a:bodyPr>
            <a:normAutofit fontScale="90000"/>
          </a:bodyPr>
          <a:lstStyle/>
          <a:p>
            <a:r>
              <a:rPr lang="es-DO" sz="5400" b="1" dirty="0">
                <a:solidFill>
                  <a:srgbClr val="C39E6D"/>
                </a:solidFill>
                <a:cs typeface="Arial" panose="020B0604020202020204" pitchFamily="34" charset="0"/>
              </a:rPr>
              <a:t>Examíname Dios</a:t>
            </a:r>
            <a:endParaRPr lang="es-DO" sz="5400" dirty="0">
              <a:solidFill>
                <a:srgbClr val="C39E6D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8DDAC4-99DB-1B86-EA07-FF71D792FC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550149" y="6480081"/>
            <a:ext cx="4641851" cy="244923"/>
          </a:xfrm>
        </p:spPr>
        <p:txBody>
          <a:bodyPr>
            <a:normAutofit/>
          </a:bodyPr>
          <a:lstStyle/>
          <a:p>
            <a:pPr algn="l"/>
            <a:r>
              <a:rPr lang="en-US" sz="1100" b="1" spc="600" dirty="0">
                <a:solidFill>
                  <a:schemeClr val="bg1"/>
                </a:solidFill>
                <a:latin typeface="Monse"/>
              </a:rPr>
              <a:t>XIV CONGRESO PERLAS PRECIOSAS</a:t>
            </a:r>
            <a:endParaRPr lang="es-DO" sz="1100" b="1" spc="600" dirty="0">
              <a:solidFill>
                <a:schemeClr val="bg1"/>
              </a:solidFill>
              <a:latin typeface="Mons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78188B-FFDA-2A23-662D-0410FB87D24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6725" y="2185244"/>
            <a:ext cx="1052300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ES_tradnl" sz="3600" b="1" noProof="0" dirty="0">
                <a:effectLst/>
                <a:cs typeface="Arial" panose="020B0604020202020204" pitchFamily="34" charset="0"/>
              </a:rPr>
              <a:t>¿Cómo has experimentado la restauración y guía de Dios en tu vida?</a:t>
            </a:r>
          </a:p>
          <a:p>
            <a:pPr>
              <a:buNone/>
            </a:pPr>
            <a:r>
              <a:rPr lang="es-ES_tradnl" sz="3600" b="1" noProof="0" dirty="0">
                <a:effectLst/>
                <a:cs typeface="Arial" panose="020B0604020202020204" pitchFamily="34" charset="0"/>
              </a:rPr>
              <a:t>¿Qué significa para ti caminar en las sendas de justicia?</a:t>
            </a:r>
          </a:p>
          <a:p>
            <a:pPr>
              <a:buNone/>
            </a:pPr>
            <a:r>
              <a:rPr lang="es-ES_tradnl" sz="3600" b="1" noProof="0" dirty="0">
                <a:effectLst/>
                <a:cs typeface="Arial" panose="020B0604020202020204" pitchFamily="34" charset="0"/>
              </a:rPr>
              <a:t> ¿Qué valle oscuro has atravesado y cómo sentiste el consuelo de Dios?</a:t>
            </a:r>
          </a:p>
          <a:p>
            <a:pPr marL="571500" indent="-571500">
              <a:buFontTx/>
              <a:buChar char="-"/>
            </a:pPr>
            <a:endParaRPr lang="es-ES_tradnl" sz="3600" b="1" noProof="0" dirty="0">
              <a:effectLst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2CDC8B1-0586-877D-09D5-E044C86E697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7654" y="711875"/>
            <a:ext cx="230187" cy="4717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41384CB-4843-6BF2-585E-D45295D2A8E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70505" y="711877"/>
            <a:ext cx="248443" cy="471764"/>
          </a:xfrm>
          <a:prstGeom prst="rect">
            <a:avLst/>
          </a:prstGeom>
          <a:solidFill>
            <a:srgbClr val="C39E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/>
          </a:p>
        </p:txBody>
      </p:sp>
      <p:pic>
        <p:nvPicPr>
          <p:cNvPr id="21" name="Picture 20" descr="A logo with a pearl in the center&#10;&#10;AI-generated content may be incorrect.">
            <a:extLst>
              <a:ext uri="{FF2B5EF4-FFF2-40B4-BE49-F238E27FC236}">
                <a16:creationId xmlns:a16="http://schemas.microsoft.com/office/drawing/2014/main" id="{F58BF0E2-6406-2CFE-5593-3EF0E1E601F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972" y="103717"/>
            <a:ext cx="1840162" cy="1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69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2E92C-E426-3B83-48CB-ACD2BCBE8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2303047"/>
            <a:ext cx="3272093" cy="2674198"/>
          </a:xfrm>
        </p:spPr>
        <p:txBody>
          <a:bodyPr anchor="t">
            <a:normAutofit/>
          </a:bodyPr>
          <a:lstStyle/>
          <a:p>
            <a:r>
              <a:rPr lang="es-ES_tradnl" b="1" kern="0">
                <a:effectLst/>
                <a:ea typeface="Times New Roman" panose="02020603050405020304" pitchFamily="18" charset="0"/>
                <a:cs typeface="Segoe UI" panose="020B0502040204020203" pitchFamily="34" charset="0"/>
              </a:rPr>
              <a:t>El poder de la presencia de Cristo</a:t>
            </a:r>
            <a:br>
              <a:rPr lang="en-US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s-ES_tradnl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9D53AD9-2A37-8DB1-7D0B-85DBCE3D94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211489"/>
              </p:ext>
            </p:extLst>
          </p:nvPr>
        </p:nvGraphicFramePr>
        <p:xfrm>
          <a:off x="4473759" y="98244"/>
          <a:ext cx="7632596" cy="5917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2258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5019E-BE2A-D6B5-85FA-AB85E4181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s-ES_tradnl" b="1" kern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El impacto del temor en la vida</a:t>
            </a:r>
            <a:b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s-ES_tradnl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B742E55-5E7E-59C5-1FF2-249E4C1533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5642020"/>
              </p:ext>
            </p:extLst>
          </p:nvPr>
        </p:nvGraphicFramePr>
        <p:xfrm>
          <a:off x="158699" y="1677660"/>
          <a:ext cx="11970326" cy="540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5487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9E272-8EF2-2B90-DF87-DC3A73FF3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2303047"/>
            <a:ext cx="3272093" cy="2674198"/>
          </a:xfrm>
        </p:spPr>
        <p:txBody>
          <a:bodyPr anchor="t">
            <a:normAutofit/>
          </a:bodyPr>
          <a:lstStyle/>
          <a:p>
            <a:r>
              <a:rPr lang="es-ES_tradnl" b="1" kern="0">
                <a:effectLst/>
                <a:ea typeface="Times New Roman" panose="02020603050405020304" pitchFamily="18" charset="0"/>
                <a:cs typeface="Segoe UI" panose="020B0502040204020203" pitchFamily="34" charset="0"/>
              </a:rPr>
              <a:t>La mente sana y tranquila</a:t>
            </a:r>
            <a:br>
              <a:rPr lang="en-US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s-ES_tradnl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16725D1-6CD5-114D-A221-033A7CEE2EA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605365" y="249384"/>
          <a:ext cx="7432975" cy="53647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49164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C95EDD-2BA9-A92D-229C-C684A8279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s-ES_tradnl" sz="3400" b="1" kern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Segoe UI" panose="020B0502040204020203" pitchFamily="34" charset="0"/>
              </a:rPr>
              <a:t>Contentamiento cristiano</a:t>
            </a:r>
            <a:br>
              <a:rPr lang="en-US" sz="3400" kern="10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s-ES_tradnl" sz="3400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CDA95-8B8F-4BE4-D5DF-D577FD2D93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 marL="342900" marR="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ES_tradnl" sz="3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El contentamiento es fundamental en la vida cristiana. La piedad acompañada de contentamiento es una gran ganancia, ya que permite a las personas vivir en paz y armonía, sin estar constantemente buscando más.</a:t>
            </a:r>
            <a:endParaRPr lang="en-US" sz="3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39204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25000"/>
          </a:schemeClr>
        </a:solidFill>
        <a:ln>
          <a:noFill/>
        </a:ln>
      </a:spPr>
      <a:bodyPr rtlCol="0" anchor="ctr"/>
      <a:lstStyle>
        <a:defPPr algn="ctr">
          <a:defRPr dirty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2116</Words>
  <Application>Microsoft Macintosh PowerPoint</Application>
  <PresentationFormat>Widescreen</PresentationFormat>
  <Paragraphs>149</Paragraphs>
  <Slides>31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Aptos</vt:lpstr>
      <vt:lpstr>Aptos Display</vt:lpstr>
      <vt:lpstr>Arial</vt:lpstr>
      <vt:lpstr>Helvetica Neue</vt:lpstr>
      <vt:lpstr>Monse</vt:lpstr>
      <vt:lpstr>Segoe UI</vt:lpstr>
      <vt:lpstr>Symbol</vt:lpstr>
      <vt:lpstr>Times New Roman</vt:lpstr>
      <vt:lpstr>Office Theme</vt:lpstr>
      <vt:lpstr>PowerPoint Presentation</vt:lpstr>
      <vt:lpstr> Dios, el Pastor que nos restaura y nos guía </vt:lpstr>
      <vt:lpstr>Paralelismo con la vida cristiana </vt:lpstr>
      <vt:lpstr>SALMOS 23:3-4</vt:lpstr>
      <vt:lpstr>Examíname Dios</vt:lpstr>
      <vt:lpstr>El poder de la presencia de Cristo </vt:lpstr>
      <vt:lpstr>El impacto del temor en la vida </vt:lpstr>
      <vt:lpstr>La mente sana y tranquila </vt:lpstr>
      <vt:lpstr>Contentamiento cristiano </vt:lpstr>
      <vt:lpstr>Dios restaura nuestro ser para que avancemos con propósito y valentía</vt:lpstr>
      <vt:lpstr>RELACIÓN ÍNTIMA</vt:lpstr>
      <vt:lpstr>Busca momentos de conexión con Dios en tu día a día</vt:lpstr>
      <vt:lpstr>Sé una guía espiritual para tu familia o comunidad:</vt:lpstr>
      <vt:lpstr>La importancia de la rutina espiritual </vt:lpstr>
      <vt:lpstr>El valle nunca será eterno</vt:lpstr>
      <vt:lpstr>Confianza en la guía divina</vt:lpstr>
      <vt:lpstr>Presencia constante de Dios</vt:lpstr>
      <vt:lpstr>La alegría del pastor </vt:lpstr>
      <vt:lpstr>Transformación y restauración</vt:lpstr>
      <vt:lpstr>Luz y vida eterna</vt:lpstr>
      <vt:lpstr> Eres una luz en tu iglesia y hogar; que Dios renueve tu fuerza como las águilas.</vt:lpstr>
      <vt:lpstr>PowerPoint Presentation</vt:lpstr>
      <vt:lpstr>PowerPoint Presentation</vt:lpstr>
      <vt:lpstr>PowerPoint Presentation</vt:lpstr>
      <vt:lpstr>PowerPoint Presentation</vt:lpstr>
      <vt:lpstr>La satisfacción espiritual en Cristo</vt:lpstr>
      <vt:lpstr>La presencia de Cristo en tiempos difíciles</vt:lpstr>
      <vt:lpstr>Resistencia a la guía divina</vt:lpstr>
      <vt:lpstr>La guía del Espíritu Santo</vt:lpstr>
      <vt:lpstr>Conclusión:</vt:lpstr>
      <vt:lpstr>GRACIAS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Silverio</dc:creator>
  <cp:lastModifiedBy>Maria Ruano</cp:lastModifiedBy>
  <cp:revision>25</cp:revision>
  <dcterms:created xsi:type="dcterms:W3CDTF">2025-02-22T19:46:34Z</dcterms:created>
  <dcterms:modified xsi:type="dcterms:W3CDTF">2025-04-18T18:23:23Z</dcterms:modified>
</cp:coreProperties>
</file>